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62" r:id="rId5"/>
    <p:sldId id="256" r:id="rId6"/>
    <p:sldId id="257" r:id="rId7"/>
    <p:sldId id="258" r:id="rId8"/>
    <p:sldId id="267" r:id="rId9"/>
    <p:sldId id="259" r:id="rId10"/>
    <p:sldId id="268" r:id="rId11"/>
    <p:sldId id="260" r:id="rId12"/>
    <p:sldId id="269" r:id="rId13"/>
    <p:sldId id="263" r:id="rId14"/>
    <p:sldId id="264" r:id="rId15"/>
    <p:sldId id="265"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772"/>
    <a:srgbClr val="C78C63"/>
    <a:srgbClr val="6B8EAC"/>
    <a:srgbClr val="147E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BC9989-5ABA-4230-BB3C-3C669168C988}" v="14" dt="2022-03-01T10:06:18.199"/>
    <p1510:client id="{AFF8DE07-6933-4C3E-BBC8-5D46675A3A19}" v="4" dt="2022-03-01T10:17:31.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1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Hardon" userId="6a6ffab8-3411-48a8-b46b-705fc18047c5" providerId="ADAL" clId="{AFF8DE07-6933-4C3E-BBC8-5D46675A3A19}"/>
    <pc:docChg chg="custSel modSld">
      <pc:chgData name="Anne Hardon" userId="6a6ffab8-3411-48a8-b46b-705fc18047c5" providerId="ADAL" clId="{AFF8DE07-6933-4C3E-BBC8-5D46675A3A19}" dt="2022-03-01T10:19:00.990" v="26" actId="1076"/>
      <pc:docMkLst>
        <pc:docMk/>
      </pc:docMkLst>
      <pc:sldChg chg="modSp mod">
        <pc:chgData name="Anne Hardon" userId="6a6ffab8-3411-48a8-b46b-705fc18047c5" providerId="ADAL" clId="{AFF8DE07-6933-4C3E-BBC8-5D46675A3A19}" dt="2022-03-01T10:14:44.011" v="0" actId="2085"/>
        <pc:sldMkLst>
          <pc:docMk/>
          <pc:sldMk cId="3715225935" sldId="257"/>
        </pc:sldMkLst>
        <pc:spChg chg="mod">
          <ac:chgData name="Anne Hardon" userId="6a6ffab8-3411-48a8-b46b-705fc18047c5" providerId="ADAL" clId="{AFF8DE07-6933-4C3E-BBC8-5D46675A3A19}" dt="2022-03-01T10:14:44.011" v="0" actId="2085"/>
          <ac:spMkLst>
            <pc:docMk/>
            <pc:sldMk cId="3715225935" sldId="257"/>
            <ac:spMk id="67" creationId="{E44C0C81-CD36-44A8-987B-61F48836FED2}"/>
          </ac:spMkLst>
        </pc:spChg>
      </pc:sldChg>
      <pc:sldChg chg="modSp mod">
        <pc:chgData name="Anne Hardon" userId="6a6ffab8-3411-48a8-b46b-705fc18047c5" providerId="ADAL" clId="{AFF8DE07-6933-4C3E-BBC8-5D46675A3A19}" dt="2022-03-01T10:15:10.256" v="1" actId="2085"/>
        <pc:sldMkLst>
          <pc:docMk/>
          <pc:sldMk cId="2048855626" sldId="258"/>
        </pc:sldMkLst>
        <pc:spChg chg="mod">
          <ac:chgData name="Anne Hardon" userId="6a6ffab8-3411-48a8-b46b-705fc18047c5" providerId="ADAL" clId="{AFF8DE07-6933-4C3E-BBC8-5D46675A3A19}" dt="2022-03-01T10:15:10.256" v="1" actId="2085"/>
          <ac:spMkLst>
            <pc:docMk/>
            <pc:sldMk cId="2048855626" sldId="258"/>
            <ac:spMk id="73" creationId="{1C2CF6D7-F1D1-4581-B667-00593C279A21}"/>
          </ac:spMkLst>
        </pc:spChg>
      </pc:sldChg>
      <pc:sldChg chg="modSp mod">
        <pc:chgData name="Anne Hardon" userId="6a6ffab8-3411-48a8-b46b-705fc18047c5" providerId="ADAL" clId="{AFF8DE07-6933-4C3E-BBC8-5D46675A3A19}" dt="2022-03-01T10:15:28.253" v="3" actId="2085"/>
        <pc:sldMkLst>
          <pc:docMk/>
          <pc:sldMk cId="527990749" sldId="259"/>
        </pc:sldMkLst>
        <pc:spChg chg="mod">
          <ac:chgData name="Anne Hardon" userId="6a6ffab8-3411-48a8-b46b-705fc18047c5" providerId="ADAL" clId="{AFF8DE07-6933-4C3E-BBC8-5D46675A3A19}" dt="2022-03-01T10:15:28.253" v="3" actId="2085"/>
          <ac:spMkLst>
            <pc:docMk/>
            <pc:sldMk cId="527990749" sldId="259"/>
            <ac:spMk id="68" creationId="{15009F32-DC8B-4521-A5B9-51B39A90B140}"/>
          </ac:spMkLst>
        </pc:spChg>
      </pc:sldChg>
      <pc:sldChg chg="modSp mod">
        <pc:chgData name="Anne Hardon" userId="6a6ffab8-3411-48a8-b46b-705fc18047c5" providerId="ADAL" clId="{AFF8DE07-6933-4C3E-BBC8-5D46675A3A19}" dt="2022-03-01T10:15:53.808" v="5" actId="2085"/>
        <pc:sldMkLst>
          <pc:docMk/>
          <pc:sldMk cId="1515124211" sldId="260"/>
        </pc:sldMkLst>
        <pc:spChg chg="mod">
          <ac:chgData name="Anne Hardon" userId="6a6ffab8-3411-48a8-b46b-705fc18047c5" providerId="ADAL" clId="{AFF8DE07-6933-4C3E-BBC8-5D46675A3A19}" dt="2022-03-01T10:15:53.808" v="5" actId="2085"/>
          <ac:spMkLst>
            <pc:docMk/>
            <pc:sldMk cId="1515124211" sldId="260"/>
            <ac:spMk id="67" creationId="{E41275E0-DD45-4E90-A556-6C7F5E5B3127}"/>
          </ac:spMkLst>
        </pc:spChg>
      </pc:sldChg>
      <pc:sldChg chg="addSp delSp modSp mod">
        <pc:chgData name="Anne Hardon" userId="6a6ffab8-3411-48a8-b46b-705fc18047c5" providerId="ADAL" clId="{AFF8DE07-6933-4C3E-BBC8-5D46675A3A19}" dt="2022-03-01T10:19:00.990" v="26" actId="1076"/>
        <pc:sldMkLst>
          <pc:docMk/>
          <pc:sldMk cId="2675706642" sldId="262"/>
        </pc:sldMkLst>
        <pc:picChg chg="add mod">
          <ac:chgData name="Anne Hardon" userId="6a6ffab8-3411-48a8-b46b-705fc18047c5" providerId="ADAL" clId="{AFF8DE07-6933-4C3E-BBC8-5D46675A3A19}" dt="2022-03-01T10:18:02.293" v="19" actId="1076"/>
          <ac:picMkLst>
            <pc:docMk/>
            <pc:sldMk cId="2675706642" sldId="262"/>
            <ac:picMk id="3" creationId="{78B539E3-5802-4E59-A0A6-B97C4D23F6EA}"/>
          </ac:picMkLst>
        </pc:picChg>
        <pc:picChg chg="mod">
          <ac:chgData name="Anne Hardon" userId="6a6ffab8-3411-48a8-b46b-705fc18047c5" providerId="ADAL" clId="{AFF8DE07-6933-4C3E-BBC8-5D46675A3A19}" dt="2022-03-01T10:19:00.990" v="26" actId="1076"/>
          <ac:picMkLst>
            <pc:docMk/>
            <pc:sldMk cId="2675706642" sldId="262"/>
            <ac:picMk id="9" creationId="{5BB15D38-65EB-49EE-90F1-47DF28F2AE87}"/>
          </ac:picMkLst>
        </pc:picChg>
        <pc:picChg chg="del">
          <ac:chgData name="Anne Hardon" userId="6a6ffab8-3411-48a8-b46b-705fc18047c5" providerId="ADAL" clId="{AFF8DE07-6933-4C3E-BBC8-5D46675A3A19}" dt="2022-03-01T10:17:07.514" v="11" actId="478"/>
          <ac:picMkLst>
            <pc:docMk/>
            <pc:sldMk cId="2675706642" sldId="262"/>
            <ac:picMk id="43" creationId="{A97F7585-C377-4737-B74D-7F00BE27DB14}"/>
          </ac:picMkLst>
        </pc:picChg>
      </pc:sldChg>
      <pc:sldChg chg="modSp mod">
        <pc:chgData name="Anne Hardon" userId="6a6ffab8-3411-48a8-b46b-705fc18047c5" providerId="ADAL" clId="{AFF8DE07-6933-4C3E-BBC8-5D46675A3A19}" dt="2022-03-01T10:16:09.639" v="7" actId="2085"/>
        <pc:sldMkLst>
          <pc:docMk/>
          <pc:sldMk cId="708157190" sldId="263"/>
        </pc:sldMkLst>
        <pc:spChg chg="mod">
          <ac:chgData name="Anne Hardon" userId="6a6ffab8-3411-48a8-b46b-705fc18047c5" providerId="ADAL" clId="{AFF8DE07-6933-4C3E-BBC8-5D46675A3A19}" dt="2022-03-01T10:16:09.639" v="7" actId="2085"/>
          <ac:spMkLst>
            <pc:docMk/>
            <pc:sldMk cId="708157190" sldId="263"/>
            <ac:spMk id="66" creationId="{812C93DF-6194-4CD1-A7C1-2A36C0A4D9FF}"/>
          </ac:spMkLst>
        </pc:spChg>
      </pc:sldChg>
      <pc:sldChg chg="modSp mod">
        <pc:chgData name="Anne Hardon" userId="6a6ffab8-3411-48a8-b46b-705fc18047c5" providerId="ADAL" clId="{AFF8DE07-6933-4C3E-BBC8-5D46675A3A19}" dt="2022-03-01T10:16:16.559" v="8" actId="2085"/>
        <pc:sldMkLst>
          <pc:docMk/>
          <pc:sldMk cId="927822314" sldId="264"/>
        </pc:sldMkLst>
        <pc:spChg chg="mod">
          <ac:chgData name="Anne Hardon" userId="6a6ffab8-3411-48a8-b46b-705fc18047c5" providerId="ADAL" clId="{AFF8DE07-6933-4C3E-BBC8-5D46675A3A19}" dt="2022-03-01T10:16:16.559" v="8" actId="2085"/>
          <ac:spMkLst>
            <pc:docMk/>
            <pc:sldMk cId="927822314" sldId="264"/>
            <ac:spMk id="67" creationId="{762030AB-FBD1-4B62-8E37-3E67D51CD9D6}"/>
          </ac:spMkLst>
        </pc:spChg>
      </pc:sldChg>
      <pc:sldChg chg="modSp mod">
        <pc:chgData name="Anne Hardon" userId="6a6ffab8-3411-48a8-b46b-705fc18047c5" providerId="ADAL" clId="{AFF8DE07-6933-4C3E-BBC8-5D46675A3A19}" dt="2022-03-01T10:16:25.871" v="9" actId="2085"/>
        <pc:sldMkLst>
          <pc:docMk/>
          <pc:sldMk cId="3877587184" sldId="265"/>
        </pc:sldMkLst>
        <pc:spChg chg="mod">
          <ac:chgData name="Anne Hardon" userId="6a6ffab8-3411-48a8-b46b-705fc18047c5" providerId="ADAL" clId="{AFF8DE07-6933-4C3E-BBC8-5D46675A3A19}" dt="2022-03-01T10:16:25.871" v="9" actId="2085"/>
          <ac:spMkLst>
            <pc:docMk/>
            <pc:sldMk cId="3877587184" sldId="265"/>
            <ac:spMk id="65" creationId="{5D16E069-1A6E-483F-A710-D46EC53D1A66}"/>
          </ac:spMkLst>
        </pc:spChg>
      </pc:sldChg>
      <pc:sldChg chg="modSp mod">
        <pc:chgData name="Anne Hardon" userId="6a6ffab8-3411-48a8-b46b-705fc18047c5" providerId="ADAL" clId="{AFF8DE07-6933-4C3E-BBC8-5D46675A3A19}" dt="2022-03-01T10:16:32.984" v="10" actId="2085"/>
        <pc:sldMkLst>
          <pc:docMk/>
          <pc:sldMk cId="1278655294" sldId="266"/>
        </pc:sldMkLst>
        <pc:spChg chg="mod">
          <ac:chgData name="Anne Hardon" userId="6a6ffab8-3411-48a8-b46b-705fc18047c5" providerId="ADAL" clId="{AFF8DE07-6933-4C3E-BBC8-5D46675A3A19}" dt="2022-03-01T10:16:32.984" v="10" actId="2085"/>
          <ac:spMkLst>
            <pc:docMk/>
            <pc:sldMk cId="1278655294" sldId="266"/>
            <ac:spMk id="65" creationId="{F6DE7201-B99F-4AC1-B2AE-5A9E1D8CC9F1}"/>
          </ac:spMkLst>
        </pc:spChg>
      </pc:sldChg>
      <pc:sldChg chg="modSp mod">
        <pc:chgData name="Anne Hardon" userId="6a6ffab8-3411-48a8-b46b-705fc18047c5" providerId="ADAL" clId="{AFF8DE07-6933-4C3E-BBC8-5D46675A3A19}" dt="2022-03-01T10:15:20.414" v="2" actId="2085"/>
        <pc:sldMkLst>
          <pc:docMk/>
          <pc:sldMk cId="2267680209" sldId="267"/>
        </pc:sldMkLst>
        <pc:spChg chg="mod">
          <ac:chgData name="Anne Hardon" userId="6a6ffab8-3411-48a8-b46b-705fc18047c5" providerId="ADAL" clId="{AFF8DE07-6933-4C3E-BBC8-5D46675A3A19}" dt="2022-03-01T10:15:20.414" v="2" actId="2085"/>
          <ac:spMkLst>
            <pc:docMk/>
            <pc:sldMk cId="2267680209" sldId="267"/>
            <ac:spMk id="68" creationId="{341E17CF-B42C-4760-BF92-C9E5C0A51693}"/>
          </ac:spMkLst>
        </pc:spChg>
      </pc:sldChg>
      <pc:sldChg chg="modSp mod">
        <pc:chgData name="Anne Hardon" userId="6a6ffab8-3411-48a8-b46b-705fc18047c5" providerId="ADAL" clId="{AFF8DE07-6933-4C3E-BBC8-5D46675A3A19}" dt="2022-03-01T10:15:45.800" v="4" actId="2085"/>
        <pc:sldMkLst>
          <pc:docMk/>
          <pc:sldMk cId="412107070" sldId="268"/>
        </pc:sldMkLst>
        <pc:spChg chg="mod">
          <ac:chgData name="Anne Hardon" userId="6a6ffab8-3411-48a8-b46b-705fc18047c5" providerId="ADAL" clId="{AFF8DE07-6933-4C3E-BBC8-5D46675A3A19}" dt="2022-03-01T10:15:45.800" v="4" actId="2085"/>
          <ac:spMkLst>
            <pc:docMk/>
            <pc:sldMk cId="412107070" sldId="268"/>
            <ac:spMk id="67" creationId="{BD6172A1-1DEE-4D85-9846-F1D963B345CF}"/>
          </ac:spMkLst>
        </pc:spChg>
      </pc:sldChg>
      <pc:sldChg chg="modSp mod">
        <pc:chgData name="Anne Hardon" userId="6a6ffab8-3411-48a8-b46b-705fc18047c5" providerId="ADAL" clId="{AFF8DE07-6933-4C3E-BBC8-5D46675A3A19}" dt="2022-03-01T10:16:01.608" v="6" actId="2085"/>
        <pc:sldMkLst>
          <pc:docMk/>
          <pc:sldMk cId="3007668097" sldId="269"/>
        </pc:sldMkLst>
        <pc:spChg chg="mod">
          <ac:chgData name="Anne Hardon" userId="6a6ffab8-3411-48a8-b46b-705fc18047c5" providerId="ADAL" clId="{AFF8DE07-6933-4C3E-BBC8-5D46675A3A19}" dt="2022-03-01T10:16:01.608" v="6" actId="2085"/>
          <ac:spMkLst>
            <pc:docMk/>
            <pc:sldMk cId="3007668097" sldId="269"/>
            <ac:spMk id="67" creationId="{2B9D86B7-1A17-4BC0-8D2A-3C26EA10E9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4F29F-BF1A-470C-94A3-0D9BE9CF5EE8}" type="datetimeFigureOut">
              <a:rPr lang="en-GB" smtClean="0"/>
              <a:t>01/03/2022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E0964B-0630-4A20-8A03-449095CF2A12}" type="slidenum">
              <a:rPr lang="en-GB" smtClean="0"/>
              <a:t>‹#›</a:t>
            </a:fld>
            <a:endParaRPr lang="en-GB"/>
          </a:p>
        </p:txBody>
      </p:sp>
    </p:spTree>
    <p:extLst>
      <p:ext uri="{BB962C8B-B14F-4D97-AF65-F5344CB8AC3E}">
        <p14:creationId xmlns:p14="http://schemas.microsoft.com/office/powerpoint/2010/main" val="1557911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E0964B-0630-4A20-8A03-449095CF2A12}" type="slidenum">
              <a:rPr lang="en-GB" smtClean="0"/>
              <a:t>1</a:t>
            </a:fld>
            <a:endParaRPr lang="en-GB"/>
          </a:p>
        </p:txBody>
      </p:sp>
    </p:spTree>
    <p:extLst>
      <p:ext uri="{BB962C8B-B14F-4D97-AF65-F5344CB8AC3E}">
        <p14:creationId xmlns:p14="http://schemas.microsoft.com/office/powerpoint/2010/main" val="2554074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4F7A1-3C37-4EA7-BAD9-D1FF39A406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4203437-D40E-485E-BFDF-FDE7DEF1BB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5595113-028D-4203-BA01-707C8FE96BE3}"/>
              </a:ext>
            </a:extLst>
          </p:cNvPr>
          <p:cNvSpPr>
            <a:spLocks noGrp="1"/>
          </p:cNvSpPr>
          <p:nvPr>
            <p:ph type="dt" sz="half" idx="10"/>
          </p:nvPr>
        </p:nvSpPr>
        <p:spPr/>
        <p:txBody>
          <a:bodyPr/>
          <a:lstStyle/>
          <a:p>
            <a:fld id="{3F66B0FE-0672-4F51-AC00-209B3A9DB13C}" type="datetime1">
              <a:rPr lang="en-GB" smtClean="0"/>
              <a:t>01/03/2022</a:t>
            </a:fld>
            <a:endParaRPr lang="en-GB"/>
          </a:p>
        </p:txBody>
      </p:sp>
      <p:sp>
        <p:nvSpPr>
          <p:cNvPr id="5" name="Footer Placeholder 4">
            <a:extLst>
              <a:ext uri="{FF2B5EF4-FFF2-40B4-BE49-F238E27FC236}">
                <a16:creationId xmlns:a16="http://schemas.microsoft.com/office/drawing/2014/main" id="{EBAE7AB1-3165-4818-A18C-F815D281B6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F024DD-F9AF-4018-97E4-DCFD5CFACDC1}"/>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252619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E2770-5C61-479D-B170-AFAE8B5D0C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EA1CF8-67AC-4E52-BE9E-614C4F45D0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B66EFC-4321-4D22-91FE-2051A510C97D}"/>
              </a:ext>
            </a:extLst>
          </p:cNvPr>
          <p:cNvSpPr>
            <a:spLocks noGrp="1"/>
          </p:cNvSpPr>
          <p:nvPr>
            <p:ph type="dt" sz="half" idx="10"/>
          </p:nvPr>
        </p:nvSpPr>
        <p:spPr/>
        <p:txBody>
          <a:bodyPr/>
          <a:lstStyle/>
          <a:p>
            <a:fld id="{85A6128C-F45A-4043-8F85-9283D1D894B7}" type="datetime1">
              <a:rPr lang="en-GB" smtClean="0"/>
              <a:t>01/03/2022</a:t>
            </a:fld>
            <a:endParaRPr lang="en-GB"/>
          </a:p>
        </p:txBody>
      </p:sp>
      <p:sp>
        <p:nvSpPr>
          <p:cNvPr id="5" name="Footer Placeholder 4">
            <a:extLst>
              <a:ext uri="{FF2B5EF4-FFF2-40B4-BE49-F238E27FC236}">
                <a16:creationId xmlns:a16="http://schemas.microsoft.com/office/drawing/2014/main" id="{2EB97256-4131-45C2-96EF-411B6114A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C6F6D6-86B2-4F3D-8492-D2B9CB8D9D25}"/>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80471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9C0922-EBBF-496F-A7FF-EF78724CF5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BF798E-F45B-48DB-BEC8-1B375A8286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B9B75D-FF94-4346-83A6-B32884063E43}"/>
              </a:ext>
            </a:extLst>
          </p:cNvPr>
          <p:cNvSpPr>
            <a:spLocks noGrp="1"/>
          </p:cNvSpPr>
          <p:nvPr>
            <p:ph type="dt" sz="half" idx="10"/>
          </p:nvPr>
        </p:nvSpPr>
        <p:spPr/>
        <p:txBody>
          <a:bodyPr/>
          <a:lstStyle/>
          <a:p>
            <a:fld id="{993BFF3F-2BB3-412C-AA55-58702289250A}" type="datetime1">
              <a:rPr lang="en-GB" smtClean="0"/>
              <a:t>01/03/2022</a:t>
            </a:fld>
            <a:endParaRPr lang="en-GB"/>
          </a:p>
        </p:txBody>
      </p:sp>
      <p:sp>
        <p:nvSpPr>
          <p:cNvPr id="5" name="Footer Placeholder 4">
            <a:extLst>
              <a:ext uri="{FF2B5EF4-FFF2-40B4-BE49-F238E27FC236}">
                <a16:creationId xmlns:a16="http://schemas.microsoft.com/office/drawing/2014/main" id="{DF2957CC-C7AF-4BE0-98F1-EF6D67E886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867502-92EE-4033-99B0-812FF35751EE}"/>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114983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4535A-407C-41AA-AD63-190AEF9F31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F0DB1D-6522-4EBC-B49C-4134136020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92A9B8-5F8A-4FFA-AFFA-B843AE42BA3A}"/>
              </a:ext>
            </a:extLst>
          </p:cNvPr>
          <p:cNvSpPr>
            <a:spLocks noGrp="1"/>
          </p:cNvSpPr>
          <p:nvPr>
            <p:ph type="dt" sz="half" idx="10"/>
          </p:nvPr>
        </p:nvSpPr>
        <p:spPr/>
        <p:txBody>
          <a:bodyPr/>
          <a:lstStyle/>
          <a:p>
            <a:fld id="{B7E774AD-D388-486D-80C8-308027D67BC6}" type="datetime1">
              <a:rPr lang="en-GB" smtClean="0"/>
              <a:t>01/03/2022</a:t>
            </a:fld>
            <a:endParaRPr lang="en-GB"/>
          </a:p>
        </p:txBody>
      </p:sp>
      <p:sp>
        <p:nvSpPr>
          <p:cNvPr id="5" name="Footer Placeholder 4">
            <a:extLst>
              <a:ext uri="{FF2B5EF4-FFF2-40B4-BE49-F238E27FC236}">
                <a16:creationId xmlns:a16="http://schemas.microsoft.com/office/drawing/2014/main" id="{A2C63813-D0E6-4DCE-849D-D19D53B893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C2F429-1449-483D-9B5C-7ED319916CF0}"/>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2030256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3D922-21EE-4FCF-A3FC-9AFF130C87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0B70962-69C6-4BE5-9FCE-5D639CD54D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F9E4BA-9EB6-43F8-B2A3-C61F3C1F75DE}"/>
              </a:ext>
            </a:extLst>
          </p:cNvPr>
          <p:cNvSpPr>
            <a:spLocks noGrp="1"/>
          </p:cNvSpPr>
          <p:nvPr>
            <p:ph type="dt" sz="half" idx="10"/>
          </p:nvPr>
        </p:nvSpPr>
        <p:spPr/>
        <p:txBody>
          <a:bodyPr/>
          <a:lstStyle/>
          <a:p>
            <a:fld id="{A9811A83-056D-4737-BD74-6ED7A478B54F}" type="datetime1">
              <a:rPr lang="en-GB" smtClean="0"/>
              <a:t>01/03/2022</a:t>
            </a:fld>
            <a:endParaRPr lang="en-GB"/>
          </a:p>
        </p:txBody>
      </p:sp>
      <p:sp>
        <p:nvSpPr>
          <p:cNvPr id="5" name="Footer Placeholder 4">
            <a:extLst>
              <a:ext uri="{FF2B5EF4-FFF2-40B4-BE49-F238E27FC236}">
                <a16:creationId xmlns:a16="http://schemas.microsoft.com/office/drawing/2014/main" id="{04E298AA-7A8C-49E0-80DD-4B36674EEC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F668EC-AB11-4B5E-A38A-43B12CBA1A20}"/>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421776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0306E-E49C-4A47-9C81-3DF5EC0D82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95E65F-9D78-4842-964C-492F77904F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674F4D-7016-4A30-82BB-890ABC3B36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E0251B-CC84-4342-A120-A0B01BE9CB92}"/>
              </a:ext>
            </a:extLst>
          </p:cNvPr>
          <p:cNvSpPr>
            <a:spLocks noGrp="1"/>
          </p:cNvSpPr>
          <p:nvPr>
            <p:ph type="dt" sz="half" idx="10"/>
          </p:nvPr>
        </p:nvSpPr>
        <p:spPr/>
        <p:txBody>
          <a:bodyPr/>
          <a:lstStyle/>
          <a:p>
            <a:fld id="{13191C68-8785-4DB6-984B-217F0F727997}" type="datetime1">
              <a:rPr lang="en-GB" smtClean="0"/>
              <a:t>01/03/2022</a:t>
            </a:fld>
            <a:endParaRPr lang="en-GB"/>
          </a:p>
        </p:txBody>
      </p:sp>
      <p:sp>
        <p:nvSpPr>
          <p:cNvPr id="6" name="Footer Placeholder 5">
            <a:extLst>
              <a:ext uri="{FF2B5EF4-FFF2-40B4-BE49-F238E27FC236}">
                <a16:creationId xmlns:a16="http://schemas.microsoft.com/office/drawing/2014/main" id="{94BD1C40-712E-438C-857B-FA1260ECAB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56A42C-93FC-4E9C-9C79-243BB3137F90}"/>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2655373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0D2D1-31CD-4702-92DE-BA7D4C30EB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875A6A-C393-4D06-8435-CDC92F3D44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EDDBBA-3BFE-4956-B01B-90FF6ADF5F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5D44B8-2390-4FAE-942B-BABE15E450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8E9940-7054-4C3A-BB17-5F9E79EC66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9590CB-B09A-4BA3-85AF-EFD05F99B718}"/>
              </a:ext>
            </a:extLst>
          </p:cNvPr>
          <p:cNvSpPr>
            <a:spLocks noGrp="1"/>
          </p:cNvSpPr>
          <p:nvPr>
            <p:ph type="dt" sz="half" idx="10"/>
          </p:nvPr>
        </p:nvSpPr>
        <p:spPr/>
        <p:txBody>
          <a:bodyPr/>
          <a:lstStyle/>
          <a:p>
            <a:fld id="{203DE2BA-BC57-43F7-9012-0493385E3BDB}" type="datetime1">
              <a:rPr lang="en-GB" smtClean="0"/>
              <a:t>01/03/2022</a:t>
            </a:fld>
            <a:endParaRPr lang="en-GB"/>
          </a:p>
        </p:txBody>
      </p:sp>
      <p:sp>
        <p:nvSpPr>
          <p:cNvPr id="8" name="Footer Placeholder 7">
            <a:extLst>
              <a:ext uri="{FF2B5EF4-FFF2-40B4-BE49-F238E27FC236}">
                <a16:creationId xmlns:a16="http://schemas.microsoft.com/office/drawing/2014/main" id="{09F354A6-7E21-4749-9A79-EBE053B3577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6B10F8-3532-4841-A119-2D00D86CE7C5}"/>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53000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FBED3-E7E6-4449-BD15-61968C8977B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FCF3BF6-4B3F-441A-8F5F-810FDB3B7D5E}"/>
              </a:ext>
            </a:extLst>
          </p:cNvPr>
          <p:cNvSpPr>
            <a:spLocks noGrp="1"/>
          </p:cNvSpPr>
          <p:nvPr>
            <p:ph type="dt" sz="half" idx="10"/>
          </p:nvPr>
        </p:nvSpPr>
        <p:spPr/>
        <p:txBody>
          <a:bodyPr/>
          <a:lstStyle/>
          <a:p>
            <a:fld id="{45059080-674B-483E-AF19-7A8C27370C1E}" type="datetime1">
              <a:rPr lang="en-GB" smtClean="0"/>
              <a:t>01/03/2022</a:t>
            </a:fld>
            <a:endParaRPr lang="en-GB"/>
          </a:p>
        </p:txBody>
      </p:sp>
      <p:sp>
        <p:nvSpPr>
          <p:cNvPr id="4" name="Footer Placeholder 3">
            <a:extLst>
              <a:ext uri="{FF2B5EF4-FFF2-40B4-BE49-F238E27FC236}">
                <a16:creationId xmlns:a16="http://schemas.microsoft.com/office/drawing/2014/main" id="{FAC041CF-614C-4980-85A8-2826296B9C3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6F88AD3-6EF1-4377-B198-EC2A2983FB1F}"/>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1846501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703A94-C932-43C3-B7EF-0B3EDF0497A8}"/>
              </a:ext>
            </a:extLst>
          </p:cNvPr>
          <p:cNvSpPr>
            <a:spLocks noGrp="1"/>
          </p:cNvSpPr>
          <p:nvPr>
            <p:ph type="dt" sz="half" idx="10"/>
          </p:nvPr>
        </p:nvSpPr>
        <p:spPr/>
        <p:txBody>
          <a:bodyPr/>
          <a:lstStyle/>
          <a:p>
            <a:fld id="{5DA329E1-A8E9-48D0-8188-3D09B7764D38}" type="datetime1">
              <a:rPr lang="en-GB" smtClean="0"/>
              <a:t>01/03/2022</a:t>
            </a:fld>
            <a:endParaRPr lang="en-GB"/>
          </a:p>
        </p:txBody>
      </p:sp>
      <p:sp>
        <p:nvSpPr>
          <p:cNvPr id="3" name="Footer Placeholder 2">
            <a:extLst>
              <a:ext uri="{FF2B5EF4-FFF2-40B4-BE49-F238E27FC236}">
                <a16:creationId xmlns:a16="http://schemas.microsoft.com/office/drawing/2014/main" id="{91550311-FF43-4F89-9012-D27619E0BA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220711-C58D-4315-A3B4-5CC557045436}"/>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96885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E6CE4-7BA4-4EB6-9FD5-4D79D65EEA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B6CFBD-4EDA-4043-A878-0FD81F7020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5EA388-9CB4-4410-93F0-44C0BF99D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8B0F7A-2C6B-4BCC-AA72-66309925082C}"/>
              </a:ext>
            </a:extLst>
          </p:cNvPr>
          <p:cNvSpPr>
            <a:spLocks noGrp="1"/>
          </p:cNvSpPr>
          <p:nvPr>
            <p:ph type="dt" sz="half" idx="10"/>
          </p:nvPr>
        </p:nvSpPr>
        <p:spPr/>
        <p:txBody>
          <a:bodyPr/>
          <a:lstStyle/>
          <a:p>
            <a:fld id="{8185654B-BB48-4D1B-9E8D-8779B7C48071}" type="datetime1">
              <a:rPr lang="en-GB" smtClean="0"/>
              <a:t>01/03/2022</a:t>
            </a:fld>
            <a:endParaRPr lang="en-GB"/>
          </a:p>
        </p:txBody>
      </p:sp>
      <p:sp>
        <p:nvSpPr>
          <p:cNvPr id="6" name="Footer Placeholder 5">
            <a:extLst>
              <a:ext uri="{FF2B5EF4-FFF2-40B4-BE49-F238E27FC236}">
                <a16:creationId xmlns:a16="http://schemas.microsoft.com/office/drawing/2014/main" id="{7F5585E3-0697-4FEE-82DC-0B462CDDBF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DFF280-6C7C-45FA-B35D-F3DC444F7CAF}"/>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314682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5D50F-EA03-48E3-B623-6B98FA0A2F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6DFED72-96C5-4A0C-98F0-55AF6FA683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4E8EBEF-26C0-49BA-883C-FC4B1F463C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5F3FB6-7443-47FA-BCC3-5784D97CBE6B}"/>
              </a:ext>
            </a:extLst>
          </p:cNvPr>
          <p:cNvSpPr>
            <a:spLocks noGrp="1"/>
          </p:cNvSpPr>
          <p:nvPr>
            <p:ph type="dt" sz="half" idx="10"/>
          </p:nvPr>
        </p:nvSpPr>
        <p:spPr/>
        <p:txBody>
          <a:bodyPr/>
          <a:lstStyle/>
          <a:p>
            <a:fld id="{93009055-22D3-4D89-A95F-36FB1F2392F7}" type="datetime1">
              <a:rPr lang="en-GB" smtClean="0"/>
              <a:t>01/03/2022</a:t>
            </a:fld>
            <a:endParaRPr lang="en-GB"/>
          </a:p>
        </p:txBody>
      </p:sp>
      <p:sp>
        <p:nvSpPr>
          <p:cNvPr id="6" name="Footer Placeholder 5">
            <a:extLst>
              <a:ext uri="{FF2B5EF4-FFF2-40B4-BE49-F238E27FC236}">
                <a16:creationId xmlns:a16="http://schemas.microsoft.com/office/drawing/2014/main" id="{5D3FAFB1-4293-4E27-AB5D-B4490EA1C1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5A5BEB-BC5F-4D6E-9E25-531747FE596C}"/>
              </a:ext>
            </a:extLst>
          </p:cNvPr>
          <p:cNvSpPr>
            <a:spLocks noGrp="1"/>
          </p:cNvSpPr>
          <p:nvPr>
            <p:ph type="sldNum" sz="quarter" idx="12"/>
          </p:nvPr>
        </p:nvSpPr>
        <p:spPr/>
        <p:txBody>
          <a:bodyPr/>
          <a:lstStyle/>
          <a:p>
            <a:fld id="{6CC5DF83-F388-4F2E-82AD-C13143ADFC05}" type="slidenum">
              <a:rPr lang="en-GB" smtClean="0"/>
              <a:t>‹#›</a:t>
            </a:fld>
            <a:endParaRPr lang="en-GB"/>
          </a:p>
        </p:txBody>
      </p:sp>
    </p:spTree>
    <p:extLst>
      <p:ext uri="{BB962C8B-B14F-4D97-AF65-F5344CB8AC3E}">
        <p14:creationId xmlns:p14="http://schemas.microsoft.com/office/powerpoint/2010/main" val="69852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BE938D-7D6E-4DF7-AE0D-C077F3226A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A7EAD0-0ECF-4DF0-9DFC-B8DA5A016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0F65BC-6F08-4B64-874B-098C55031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E62C6-D120-437B-922B-B8CBE21802EE}" type="datetime1">
              <a:rPr lang="en-GB" smtClean="0"/>
              <a:t>01/03/2022</a:t>
            </a:fld>
            <a:endParaRPr lang="en-GB"/>
          </a:p>
        </p:txBody>
      </p:sp>
      <p:sp>
        <p:nvSpPr>
          <p:cNvPr id="5" name="Footer Placeholder 4">
            <a:extLst>
              <a:ext uri="{FF2B5EF4-FFF2-40B4-BE49-F238E27FC236}">
                <a16:creationId xmlns:a16="http://schemas.microsoft.com/office/drawing/2014/main" id="{E7A82122-DE39-4D62-BE1E-D6FF08FF12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178BE3-1F77-4CAC-B050-D4036F233D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5DF83-F388-4F2E-82AD-C13143ADFC05}" type="slidenum">
              <a:rPr lang="en-GB" smtClean="0"/>
              <a:t>‹#›</a:t>
            </a:fld>
            <a:endParaRPr lang="en-GB"/>
          </a:p>
        </p:txBody>
      </p:sp>
    </p:spTree>
    <p:extLst>
      <p:ext uri="{BB962C8B-B14F-4D97-AF65-F5344CB8AC3E}">
        <p14:creationId xmlns:p14="http://schemas.microsoft.com/office/powerpoint/2010/main" val="2460857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image" Target="../media/image2.png"/><Relationship Id="rId3" Type="http://schemas.openxmlformats.org/officeDocument/2006/relationships/image" Target="../media/image1.jpeg"/><Relationship Id="rId7" Type="http://schemas.openxmlformats.org/officeDocument/2006/relationships/slide" Target="slide8.xml"/><Relationship Id="rId12" Type="http://schemas.openxmlformats.org/officeDocument/2006/relationships/slide" Target="slide2.xml"/><Relationship Id="rId17" Type="http://schemas.openxmlformats.org/officeDocument/2006/relationships/image" Target="../media/image5.jpg"/><Relationship Id="rId2" Type="http://schemas.openxmlformats.org/officeDocument/2006/relationships/notesSlide" Target="../notesSlides/notesSlid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4.xml"/><Relationship Id="rId15" Type="http://schemas.microsoft.com/office/2007/relationships/hdphoto" Target="../media/hdphoto1.wdp"/><Relationship Id="rId10" Type="http://schemas.openxmlformats.org/officeDocument/2006/relationships/slide" Target="slide12.xml"/><Relationship Id="rId4" Type="http://schemas.openxmlformats.org/officeDocument/2006/relationships/slide" Target="slide3.xml"/><Relationship Id="rId9" Type="http://schemas.openxmlformats.org/officeDocument/2006/relationships/slide" Target="slide11.xml"/><Relationship Id="rId1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slide" Target="slide4.xml"/><Relationship Id="rId18" Type="http://schemas.openxmlformats.org/officeDocument/2006/relationships/slide" Target="slide12.xml"/><Relationship Id="rId3" Type="http://schemas.openxmlformats.org/officeDocument/2006/relationships/slideLayout" Target="../slideLayouts/slideLayout1.xml"/><Relationship Id="rId7" Type="http://schemas.openxmlformats.org/officeDocument/2006/relationships/hyperlink" Target="https://www.eia.nl/documenten/00000459.pdf" TargetMode="External"/><Relationship Id="rId12" Type="http://schemas.openxmlformats.org/officeDocument/2006/relationships/slide" Target="slide3.xml"/><Relationship Id="rId17" Type="http://schemas.openxmlformats.org/officeDocument/2006/relationships/slide" Target="slide11.xml"/><Relationship Id="rId2" Type="http://schemas.openxmlformats.org/officeDocument/2006/relationships/video" Target="https://www.youtube.com/embed/VtYJ7LvnieM?feature=oembed" TargetMode="External"/><Relationship Id="rId16" Type="http://schemas.openxmlformats.org/officeDocument/2006/relationships/slide" Target="slide10.xml"/><Relationship Id="rId20" Type="http://schemas.openxmlformats.org/officeDocument/2006/relationships/slide" Target="slide2.xml"/><Relationship Id="rId1" Type="http://schemas.openxmlformats.org/officeDocument/2006/relationships/video" Target="https://www.youtube.com/embed/6SM3JQ6eGOo?start=91&amp;feature=oembed" TargetMode="External"/><Relationship Id="rId6" Type="http://schemas.openxmlformats.org/officeDocument/2006/relationships/hyperlink" Target="https://www.eia.nl/docs/os/i72/i7236/atelier_d_evaluation_septembre_2019.pdf" TargetMode="External"/><Relationship Id="rId11" Type="http://schemas.openxmlformats.org/officeDocument/2006/relationships/hyperlink" Target="https://youtu.be/VtYJ7LvnieM" TargetMode="External"/><Relationship Id="rId5" Type="http://schemas.openxmlformats.org/officeDocument/2006/relationships/hyperlink" Target="https://www.eia.nl/en/projects/7236" TargetMode="External"/><Relationship Id="rId15" Type="http://schemas.openxmlformats.org/officeDocument/2006/relationships/slide" Target="slide8.xml"/><Relationship Id="rId10" Type="http://schemas.openxmlformats.org/officeDocument/2006/relationships/hyperlink" Target="https://www.youtube.com/watch?v=6SM3JQ6eGOo" TargetMode="External"/><Relationship Id="rId19" Type="http://schemas.openxmlformats.org/officeDocument/2006/relationships/slide" Target="slide13.xml"/><Relationship Id="rId4" Type="http://schemas.openxmlformats.org/officeDocument/2006/relationships/hyperlink" Target="mailto:snooteboom@eia.nl" TargetMode="External"/><Relationship Id="rId9" Type="http://schemas.openxmlformats.org/officeDocument/2006/relationships/image" Target="../media/image11.jpeg"/><Relationship Id="rId14" Type="http://schemas.openxmlformats.org/officeDocument/2006/relationships/slide" Target="slide6.xml"/></Relationships>
</file>

<file path=ppt/slides/_rels/slide11.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12.xml"/><Relationship Id="rId3" Type="http://schemas.openxmlformats.org/officeDocument/2006/relationships/hyperlink" Target="http://www.eia.nl/" TargetMode="External"/><Relationship Id="rId7" Type="http://schemas.openxmlformats.org/officeDocument/2006/relationships/slide" Target="slide3.xml"/><Relationship Id="rId12" Type="http://schemas.openxmlformats.org/officeDocument/2006/relationships/slide" Target="slide11.xml"/><Relationship Id="rId2" Type="http://schemas.openxmlformats.org/officeDocument/2006/relationships/hyperlink" Target="mailto:steeuwen@eia.nl" TargetMode="External"/><Relationship Id="rId1" Type="http://schemas.openxmlformats.org/officeDocument/2006/relationships/slideLayout" Target="../slideLayouts/slideLayout1.xml"/><Relationship Id="rId6" Type="http://schemas.openxmlformats.org/officeDocument/2006/relationships/hyperlink" Target="https://www.youtube.com/watch?v=CxRng063cso" TargetMode="External"/><Relationship Id="rId11" Type="http://schemas.openxmlformats.org/officeDocument/2006/relationships/slide" Target="slide10.xml"/><Relationship Id="rId5" Type="http://schemas.openxmlformats.org/officeDocument/2006/relationships/image" Target="../media/image12.jpeg"/><Relationship Id="rId15" Type="http://schemas.openxmlformats.org/officeDocument/2006/relationships/slide" Target="slide2.xml"/><Relationship Id="rId10" Type="http://schemas.openxmlformats.org/officeDocument/2006/relationships/slide" Target="slide8.xml"/><Relationship Id="rId4" Type="http://schemas.openxmlformats.org/officeDocument/2006/relationships/hyperlink" Target="https://youtu.be/CxRng063cso?t=2914" TargetMode="External"/><Relationship Id="rId9" Type="http://schemas.openxmlformats.org/officeDocument/2006/relationships/slide" Target="slide6.xml"/><Relationship Id="rId14" Type="http://schemas.openxmlformats.org/officeDocument/2006/relationships/slide" Target="slide13.xml"/></Relationships>
</file>

<file path=ppt/slides/_rels/slide12.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3.xml"/><Relationship Id="rId3" Type="http://schemas.openxmlformats.org/officeDocument/2006/relationships/hyperlink" Target="http://www.eia.nl/" TargetMode="External"/><Relationship Id="rId7" Type="http://schemas.openxmlformats.org/officeDocument/2006/relationships/slide" Target="slide4.xml"/><Relationship Id="rId12" Type="http://schemas.openxmlformats.org/officeDocument/2006/relationships/slide" Target="slide12.xml"/><Relationship Id="rId2" Type="http://schemas.openxmlformats.org/officeDocument/2006/relationships/hyperlink" Target="mailto:akolhofff@eia.nl" TargetMode="Externa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1.xml"/><Relationship Id="rId5" Type="http://schemas.openxmlformats.org/officeDocument/2006/relationships/image" Target="../media/image13.jpeg"/><Relationship Id="rId10" Type="http://schemas.openxmlformats.org/officeDocument/2006/relationships/slide" Target="slide10.xml"/><Relationship Id="rId4" Type="http://schemas.openxmlformats.org/officeDocument/2006/relationships/hyperlink" Target="https://youtu.be/CxRng063cso?t=3964" TargetMode="External"/><Relationship Id="rId9" Type="http://schemas.openxmlformats.org/officeDocument/2006/relationships/slide" Target="slide8.xml"/><Relationship Id="rId14" Type="http://schemas.openxmlformats.org/officeDocument/2006/relationships/slide" Target="slide2.xml"/></Relationships>
</file>

<file path=ppt/slides/_rels/slide13.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12.xml"/><Relationship Id="rId3" Type="http://schemas.openxmlformats.org/officeDocument/2006/relationships/hyperlink" Target="mailto:fernanda.vandervelde@rvo.nl" TargetMode="External"/><Relationship Id="rId7" Type="http://schemas.openxmlformats.org/officeDocument/2006/relationships/slide" Target="slide3.xml"/><Relationship Id="rId12" Type="http://schemas.openxmlformats.org/officeDocument/2006/relationships/slide" Target="slide11.xml"/><Relationship Id="rId2" Type="http://schemas.openxmlformats.org/officeDocument/2006/relationships/hyperlink" Target="mailto:s.doetjes@nwp.nl" TargetMode="External"/><Relationship Id="rId1" Type="http://schemas.openxmlformats.org/officeDocument/2006/relationships/slideLayout" Target="../slideLayouts/slideLayout1.xml"/><Relationship Id="rId6" Type="http://schemas.openxmlformats.org/officeDocument/2006/relationships/hyperlink" Target="mailto:snooteboom@eia.nl" TargetMode="External"/><Relationship Id="rId11" Type="http://schemas.openxmlformats.org/officeDocument/2006/relationships/slide" Target="slide10.xml"/><Relationship Id="rId5" Type="http://schemas.openxmlformats.org/officeDocument/2006/relationships/hyperlink" Target="mailto:bschijf@eia.nl" TargetMode="External"/><Relationship Id="rId15" Type="http://schemas.openxmlformats.org/officeDocument/2006/relationships/slide" Target="slide2.xml"/><Relationship Id="rId10" Type="http://schemas.openxmlformats.org/officeDocument/2006/relationships/slide" Target="slide8.xml"/><Relationship Id="rId4" Type="http://schemas.openxmlformats.org/officeDocument/2006/relationships/hyperlink" Target="mailto:omer-van.renterghem@minbuza.nl" TargetMode="External"/><Relationship Id="rId9" Type="http://schemas.openxmlformats.org/officeDocument/2006/relationships/slide" Target="slide6.xml"/><Relationship Id="rId14" Type="http://schemas.openxmlformats.org/officeDocument/2006/relationships/slide" Target="slide13.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hyperlink" Target="https://www.eia.nl/en/topics/esia-sea/introduction2" TargetMode="External"/><Relationship Id="rId5" Type="http://schemas.openxmlformats.org/officeDocument/2006/relationships/slide" Target="slide8.xml"/><Relationship Id="rId10" Type="http://schemas.openxmlformats.org/officeDocument/2006/relationships/slide" Target="slide2.xml"/><Relationship Id="rId4" Type="http://schemas.openxmlformats.org/officeDocument/2006/relationships/slide" Target="slide6.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image" Target="../media/image6.png"/><Relationship Id="rId7" Type="http://schemas.openxmlformats.org/officeDocument/2006/relationships/slide" Target="slide8.xml"/><Relationship Id="rId12" Type="http://schemas.openxmlformats.org/officeDocument/2006/relationships/slide" Target="slide2.xml"/><Relationship Id="rId2" Type="http://schemas.openxmlformats.org/officeDocument/2006/relationships/hyperlink" Target="https://youtu.be/CxRng063cso?t=1" TargetMode="Externa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4.xml"/><Relationship Id="rId10" Type="http://schemas.openxmlformats.org/officeDocument/2006/relationships/slide" Target="slide12.xml"/><Relationship Id="rId4" Type="http://schemas.openxmlformats.org/officeDocument/2006/relationships/slide" Target="slide3.xml"/><Relationship Id="rId9" Type="http://schemas.openxmlformats.org/officeDocument/2006/relationships/slide" Target="slide11.xml"/></Relationships>
</file>

<file path=ppt/slides/_rels/slide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image" Target="../media/image7.jpeg"/><Relationship Id="rId5" Type="http://schemas.openxmlformats.org/officeDocument/2006/relationships/slide" Target="slide8.xml"/><Relationship Id="rId10" Type="http://schemas.openxmlformats.org/officeDocument/2006/relationships/slide" Target="slide2.xml"/><Relationship Id="rId4" Type="http://schemas.openxmlformats.org/officeDocument/2006/relationships/slide" Target="slide6.xml"/><Relationship Id="rId9" Type="http://schemas.openxmlformats.org/officeDocument/2006/relationships/slide" Target="slide13.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8.xml"/><Relationship Id="rId10" Type="http://schemas.openxmlformats.org/officeDocument/2006/relationships/slide" Target="slide2.xml"/><Relationship Id="rId4" Type="http://schemas.openxmlformats.org/officeDocument/2006/relationships/slide" Target="slide6.xml"/><Relationship Id="rId9" Type="http://schemas.openxmlformats.org/officeDocument/2006/relationships/slide" Target="slide13.xml"/></Relationships>
</file>

<file path=ppt/slides/_rels/slide6.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image" Target="../media/image8.jpeg"/><Relationship Id="rId5" Type="http://schemas.openxmlformats.org/officeDocument/2006/relationships/slide" Target="slide8.xml"/><Relationship Id="rId10" Type="http://schemas.openxmlformats.org/officeDocument/2006/relationships/slide" Target="slide2.xml"/><Relationship Id="rId4" Type="http://schemas.openxmlformats.org/officeDocument/2006/relationships/slide" Target="slide6.xml"/><Relationship Id="rId9" Type="http://schemas.openxmlformats.org/officeDocument/2006/relationships/slide" Target="slide13.xml"/></Relationships>
</file>

<file path=ppt/slides/_rels/slide7.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image" Target="../media/image9.jpeg"/><Relationship Id="rId5" Type="http://schemas.openxmlformats.org/officeDocument/2006/relationships/slide" Target="slide8.xml"/><Relationship Id="rId10" Type="http://schemas.openxmlformats.org/officeDocument/2006/relationships/slide" Target="slide2.xml"/><Relationship Id="rId4" Type="http://schemas.openxmlformats.org/officeDocument/2006/relationships/slide" Target="slide6.xml"/><Relationship Id="rId9" Type="http://schemas.openxmlformats.org/officeDocument/2006/relationships/slide" Target="slide13.xml"/></Relationships>
</file>

<file path=ppt/slides/_rels/slide8.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8.xml"/><Relationship Id="rId10" Type="http://schemas.openxmlformats.org/officeDocument/2006/relationships/slide" Target="slide2.xml"/><Relationship Id="rId4" Type="http://schemas.openxmlformats.org/officeDocument/2006/relationships/slide" Target="slide6.xml"/><Relationship Id="rId9" Type="http://schemas.openxmlformats.org/officeDocument/2006/relationships/slide" Target="slide13.xml"/></Relationships>
</file>

<file path=ppt/slides/_rels/slide9.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8.xml"/><Relationship Id="rId10" Type="http://schemas.openxmlformats.org/officeDocument/2006/relationships/slide" Target="slide2.xml"/><Relationship Id="rId4" Type="http://schemas.openxmlformats.org/officeDocument/2006/relationships/slide" Target="slide6.xml"/><Relationship Id="rId9"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B8EAC"/>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3722690-C347-4BF5-BD30-2A46F625C7C6}"/>
              </a:ext>
            </a:extLst>
          </p:cNvPr>
          <p:cNvGrpSpPr>
            <a:grpSpLocks noChangeAspect="1"/>
          </p:cNvGrpSpPr>
          <p:nvPr/>
        </p:nvGrpSpPr>
        <p:grpSpPr>
          <a:xfrm>
            <a:off x="624000" y="176910"/>
            <a:ext cx="11568000" cy="655475"/>
            <a:chOff x="1218401" y="459715"/>
            <a:chExt cx="18580898" cy="1112875"/>
          </a:xfrm>
          <a:solidFill>
            <a:schemeClr val="bg1"/>
          </a:solidFill>
        </p:grpSpPr>
        <p:sp>
          <p:nvSpPr>
            <p:cNvPr id="5" name="Freeform 15">
              <a:extLst>
                <a:ext uri="{FF2B5EF4-FFF2-40B4-BE49-F238E27FC236}">
                  <a16:creationId xmlns:a16="http://schemas.microsoft.com/office/drawing/2014/main" id="{1A7019EC-B8D9-4182-8920-F64EAE753F6F}"/>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0693BD7B-DE12-4215-8502-7CE0C2105F98}"/>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grpFill/>
            <a:ln>
              <a:noFill/>
            </a:ln>
          </p:spPr>
          <p:txBody>
            <a:bodyPr rot="0" vert="horz" wrap="square" lIns="91440" tIns="45720" rIns="91440" bIns="45720" anchor="t" anchorCtr="0" upright="1">
              <a:noAutofit/>
            </a:bodyPr>
            <a:lstStyle/>
            <a:p>
              <a:endParaRPr lang="en-GB" sz="6000"/>
            </a:p>
          </p:txBody>
        </p:sp>
      </p:grpSp>
      <p:sp>
        <p:nvSpPr>
          <p:cNvPr id="11" name="TextBox 10">
            <a:extLst>
              <a:ext uri="{FF2B5EF4-FFF2-40B4-BE49-F238E27FC236}">
                <a16:creationId xmlns:a16="http://schemas.microsoft.com/office/drawing/2014/main" id="{A33B0571-932A-4A58-8599-218A6E87F929}"/>
              </a:ext>
            </a:extLst>
          </p:cNvPr>
          <p:cNvSpPr txBox="1"/>
          <p:nvPr/>
        </p:nvSpPr>
        <p:spPr>
          <a:xfrm>
            <a:off x="624000" y="1234911"/>
            <a:ext cx="7518051" cy="1462516"/>
          </a:xfrm>
          <a:prstGeom prst="rect">
            <a:avLst/>
          </a:prstGeom>
          <a:noFill/>
        </p:spPr>
        <p:txBody>
          <a:bodyPr wrap="square" rtlCol="0">
            <a:spAutoFit/>
          </a:bodyPr>
          <a:lstStyle/>
          <a:p>
            <a:pPr>
              <a:lnSpc>
                <a:spcPct val="106000"/>
              </a:lnSpc>
              <a:spcAft>
                <a:spcPts val="800"/>
              </a:spcAft>
            </a:pPr>
            <a:r>
              <a:rPr lang="en-GB" sz="28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Local ownership of water management programmes: synergy with environmental and social assessment</a:t>
            </a:r>
          </a:p>
        </p:txBody>
      </p:sp>
      <p:sp>
        <p:nvSpPr>
          <p:cNvPr id="12" name="TextBox 11">
            <a:extLst>
              <a:ext uri="{FF2B5EF4-FFF2-40B4-BE49-F238E27FC236}">
                <a16:creationId xmlns:a16="http://schemas.microsoft.com/office/drawing/2014/main" id="{C3023A51-3F01-4B33-8EC5-FAAA0066D853}"/>
              </a:ext>
            </a:extLst>
          </p:cNvPr>
          <p:cNvSpPr txBox="1"/>
          <p:nvPr/>
        </p:nvSpPr>
        <p:spPr>
          <a:xfrm>
            <a:off x="534353" y="2825749"/>
            <a:ext cx="6671745" cy="744819"/>
          </a:xfrm>
          <a:prstGeom prst="rect">
            <a:avLst/>
          </a:prstGeom>
          <a:noFill/>
        </p:spPr>
        <p:txBody>
          <a:bodyPr wrap="square" rtlCol="0">
            <a:spAutoFit/>
          </a:bodyPr>
          <a:lstStyle/>
          <a:p>
            <a:pPr>
              <a:lnSpc>
                <a:spcPct val="106000"/>
              </a:lnSpc>
              <a:spcAft>
                <a:spcPts val="800"/>
              </a:spcAft>
            </a:pPr>
            <a:r>
              <a:rPr lang="en-GB" sz="2000">
                <a:solidFill>
                  <a:schemeClr val="bg1"/>
                </a:solidFill>
                <a:effectLst/>
                <a:latin typeface="Lucida Fax" panose="02060602050505020204" pitchFamily="18" charset="0"/>
                <a:ea typeface="Calibri" panose="020F0502020204030204" pitchFamily="34" charset="0"/>
                <a:cs typeface="Lucida Sans Unicode" panose="020B0602030504020204" pitchFamily="34" charset="0"/>
              </a:rPr>
              <a:t>Summary of two online sessions, cases and Q&amp;A, including references and video’s</a:t>
            </a:r>
          </a:p>
        </p:txBody>
      </p:sp>
      <p:pic>
        <p:nvPicPr>
          <p:cNvPr id="13" name="Picture 12" descr="A picture containing outdoor, ground, sky, nature&#10;&#10;Description automatically generated">
            <a:extLst>
              <a:ext uri="{FF2B5EF4-FFF2-40B4-BE49-F238E27FC236}">
                <a16:creationId xmlns:a16="http://schemas.microsoft.com/office/drawing/2014/main" id="{E283FC1C-6136-4CD0-914B-A9AEAF41102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42051" y="829596"/>
            <a:ext cx="2412812" cy="6028404"/>
          </a:xfrm>
          <a:prstGeom prst="rect">
            <a:avLst/>
          </a:prstGeom>
          <a:ln w="38100">
            <a:solidFill>
              <a:schemeClr val="bg1"/>
            </a:solidFill>
          </a:ln>
        </p:spPr>
      </p:pic>
      <p:grpSp>
        <p:nvGrpSpPr>
          <p:cNvPr id="10" name="Group 9">
            <a:extLst>
              <a:ext uri="{FF2B5EF4-FFF2-40B4-BE49-F238E27FC236}">
                <a16:creationId xmlns:a16="http://schemas.microsoft.com/office/drawing/2014/main" id="{3A6731D9-AA0B-4B30-803F-F439858BF3AD}"/>
              </a:ext>
            </a:extLst>
          </p:cNvPr>
          <p:cNvGrpSpPr/>
          <p:nvPr/>
        </p:nvGrpSpPr>
        <p:grpSpPr>
          <a:xfrm>
            <a:off x="654336" y="4869749"/>
            <a:ext cx="1775336" cy="720000"/>
            <a:chOff x="11088332" y="1385248"/>
            <a:chExt cx="1097651" cy="685255"/>
          </a:xfrm>
          <a:solidFill>
            <a:schemeClr val="accent1">
              <a:lumMod val="50000"/>
            </a:schemeClr>
          </a:solidFill>
          <a:effectLst>
            <a:outerShdw blurRad="50800" dist="38100" dir="2700000" algn="tl" rotWithShape="0">
              <a:prstClr val="black">
                <a:alpha val="40000"/>
              </a:prstClr>
            </a:outerShdw>
          </a:effectLst>
        </p:grpSpPr>
        <p:sp>
          <p:nvSpPr>
            <p:cNvPr id="14" name="Freeform 15">
              <a:hlinkClick r:id="rId4" action="ppaction://hlinksldjump"/>
              <a:extLst>
                <a:ext uri="{FF2B5EF4-FFF2-40B4-BE49-F238E27FC236}">
                  <a16:creationId xmlns:a16="http://schemas.microsoft.com/office/drawing/2014/main" id="{86A295D3-6869-40BC-9861-26AE94274FBA}"/>
                </a:ext>
              </a:extLst>
            </p:cNvPr>
            <p:cNvSpPr>
              <a:spLocks/>
            </p:cNvSpPr>
            <p:nvPr/>
          </p:nvSpPr>
          <p:spPr bwMode="auto">
            <a:xfrm>
              <a:off x="11088332" y="1385248"/>
              <a:ext cx="1097651" cy="685255"/>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en-GB" sz="1100"/>
            </a:p>
          </p:txBody>
        </p:sp>
        <p:sp>
          <p:nvSpPr>
            <p:cNvPr id="15" name="TextBox 14">
              <a:hlinkClick r:id="rId4" action="ppaction://hlinksldjump"/>
              <a:extLst>
                <a:ext uri="{FF2B5EF4-FFF2-40B4-BE49-F238E27FC236}">
                  <a16:creationId xmlns:a16="http://schemas.microsoft.com/office/drawing/2014/main" id="{680B54A6-4431-48A2-B16A-9F2CBCD279A8}"/>
                </a:ext>
              </a:extLst>
            </p:cNvPr>
            <p:cNvSpPr txBox="1"/>
            <p:nvPr/>
          </p:nvSpPr>
          <p:spPr>
            <a:xfrm>
              <a:off x="11146299" y="1537442"/>
              <a:ext cx="951427" cy="410094"/>
            </a:xfrm>
            <a:prstGeom prst="rect">
              <a:avLst/>
            </a:prstGeom>
            <a:noFill/>
          </p:spPr>
          <p:txBody>
            <a:bodyPr wrap="square" rtlCol="0">
              <a:spAutoFit/>
            </a:bodyPr>
            <a:lstStyle/>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a:t>
              </a:r>
            </a:p>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1st </a:t>
              </a:r>
              <a:r>
                <a:rPr lang="en-GB" sz="11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1100">
                <a:solidFill>
                  <a:schemeClr val="bg1"/>
                </a:solidFill>
              </a:endParaRPr>
            </a:p>
          </p:txBody>
        </p:sp>
      </p:grpSp>
      <p:grpSp>
        <p:nvGrpSpPr>
          <p:cNvPr id="16" name="Group 15">
            <a:extLst>
              <a:ext uri="{FF2B5EF4-FFF2-40B4-BE49-F238E27FC236}">
                <a16:creationId xmlns:a16="http://schemas.microsoft.com/office/drawing/2014/main" id="{487322C8-EBBB-4FF6-8A33-5B7B70BB7193}"/>
              </a:ext>
            </a:extLst>
          </p:cNvPr>
          <p:cNvGrpSpPr/>
          <p:nvPr/>
        </p:nvGrpSpPr>
        <p:grpSpPr>
          <a:xfrm>
            <a:off x="651655" y="5777908"/>
            <a:ext cx="1775337" cy="720000"/>
            <a:chOff x="11082018" y="1362380"/>
            <a:chExt cx="1097651" cy="720000"/>
          </a:xfrm>
          <a:solidFill>
            <a:schemeClr val="accent1">
              <a:lumMod val="50000"/>
            </a:schemeClr>
          </a:solidFill>
          <a:effectLst>
            <a:outerShdw blurRad="50800" dist="38100" dir="2700000" algn="tl" rotWithShape="0">
              <a:prstClr val="black">
                <a:alpha val="40000"/>
              </a:prstClr>
            </a:outerShdw>
          </a:effectLst>
        </p:grpSpPr>
        <p:sp>
          <p:nvSpPr>
            <p:cNvPr id="17" name="Freeform 15">
              <a:hlinkClick r:id="rId5" action="ppaction://hlinksldjump"/>
              <a:extLst>
                <a:ext uri="{FF2B5EF4-FFF2-40B4-BE49-F238E27FC236}">
                  <a16:creationId xmlns:a16="http://schemas.microsoft.com/office/drawing/2014/main" id="{93B8F163-12B1-4B24-903B-BD6176D20D32}"/>
                </a:ext>
              </a:extLst>
            </p:cNvPr>
            <p:cNvSpPr>
              <a:spLocks/>
            </p:cNvSpPr>
            <p:nvPr/>
          </p:nvSpPr>
          <p:spPr bwMode="auto">
            <a:xfrm>
              <a:off x="11082018" y="1362380"/>
              <a:ext cx="1097651" cy="72000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en-GB" sz="1100"/>
            </a:p>
          </p:txBody>
        </p:sp>
        <p:sp>
          <p:nvSpPr>
            <p:cNvPr id="18" name="TextBox 17">
              <a:hlinkClick r:id="rId5" action="ppaction://hlinksldjump"/>
              <a:extLst>
                <a:ext uri="{FF2B5EF4-FFF2-40B4-BE49-F238E27FC236}">
                  <a16:creationId xmlns:a16="http://schemas.microsoft.com/office/drawing/2014/main" id="{60DF111E-F238-49BA-8AA9-FC944DAF9F3D}"/>
                </a:ext>
              </a:extLst>
            </p:cNvPr>
            <p:cNvSpPr txBox="1"/>
            <p:nvPr/>
          </p:nvSpPr>
          <p:spPr>
            <a:xfrm>
              <a:off x="11141643" y="1419322"/>
              <a:ext cx="951426" cy="600164"/>
            </a:xfrm>
            <a:prstGeom prst="rect">
              <a:avLst/>
            </a:prstGeom>
            <a:noFill/>
          </p:spPr>
          <p:txBody>
            <a:bodyPr wrap="square" rtlCol="0">
              <a:spAutoFit/>
            </a:bodyPr>
            <a:lstStyle/>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a:t>
              </a:r>
            </a:p>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 creating local ownership</a:t>
              </a:r>
            </a:p>
          </p:txBody>
        </p:sp>
      </p:grpSp>
      <p:grpSp>
        <p:nvGrpSpPr>
          <p:cNvPr id="19" name="Group 18">
            <a:extLst>
              <a:ext uri="{FF2B5EF4-FFF2-40B4-BE49-F238E27FC236}">
                <a16:creationId xmlns:a16="http://schemas.microsoft.com/office/drawing/2014/main" id="{7FDF3946-34DF-46AD-ADBF-09841E9E8932}"/>
              </a:ext>
            </a:extLst>
          </p:cNvPr>
          <p:cNvGrpSpPr/>
          <p:nvPr/>
        </p:nvGrpSpPr>
        <p:grpSpPr>
          <a:xfrm>
            <a:off x="2851744" y="3992299"/>
            <a:ext cx="1775337" cy="720000"/>
            <a:chOff x="11089898" y="1366298"/>
            <a:chExt cx="1097651" cy="720000"/>
          </a:xfrm>
          <a:solidFill>
            <a:schemeClr val="accent1">
              <a:lumMod val="50000"/>
            </a:schemeClr>
          </a:solidFill>
          <a:effectLst>
            <a:outerShdw blurRad="50800" dist="38100" dir="2700000" algn="tl" rotWithShape="0">
              <a:prstClr val="black">
                <a:alpha val="40000"/>
              </a:prstClr>
            </a:outerShdw>
          </a:effectLst>
        </p:grpSpPr>
        <p:sp>
          <p:nvSpPr>
            <p:cNvPr id="20" name="Freeform 15">
              <a:extLst>
                <a:ext uri="{FF2B5EF4-FFF2-40B4-BE49-F238E27FC236}">
                  <a16:creationId xmlns:a16="http://schemas.microsoft.com/office/drawing/2014/main" id="{872C5D54-70ED-4E08-BA47-4493F4A59D7D}"/>
                </a:ext>
              </a:extLst>
            </p:cNvPr>
            <p:cNvSpPr>
              <a:spLocks/>
            </p:cNvSpPr>
            <p:nvPr/>
          </p:nvSpPr>
          <p:spPr bwMode="auto">
            <a:xfrm>
              <a:off x="11089898" y="1366298"/>
              <a:ext cx="1097651" cy="72000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en-GB" sz="1100"/>
            </a:p>
          </p:txBody>
        </p:sp>
        <p:sp>
          <p:nvSpPr>
            <p:cNvPr id="21" name="TextBox 20">
              <a:hlinkClick r:id="rId6" action="ppaction://hlinksldjump"/>
              <a:extLst>
                <a:ext uri="{FF2B5EF4-FFF2-40B4-BE49-F238E27FC236}">
                  <a16:creationId xmlns:a16="http://schemas.microsoft.com/office/drawing/2014/main" id="{6AF47ECB-FB58-4043-A22F-0DF8338CECC3}"/>
                </a:ext>
              </a:extLst>
            </p:cNvPr>
            <p:cNvSpPr txBox="1"/>
            <p:nvPr/>
          </p:nvSpPr>
          <p:spPr>
            <a:xfrm>
              <a:off x="11111768" y="1607076"/>
              <a:ext cx="1034579" cy="261610"/>
            </a:xfrm>
            <a:prstGeom prst="rect">
              <a:avLst/>
            </a:prstGeom>
            <a:noFill/>
          </p:spPr>
          <p:txBody>
            <a:bodyPr wrap="square" rtlCol="0">
              <a:spAutoFit/>
            </a:bodyPr>
            <a:lstStyle/>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22" name="Group 21">
            <a:extLst>
              <a:ext uri="{FF2B5EF4-FFF2-40B4-BE49-F238E27FC236}">
                <a16:creationId xmlns:a16="http://schemas.microsoft.com/office/drawing/2014/main" id="{96E44E78-7BCF-4147-8937-DA7DAD4AF388}"/>
              </a:ext>
            </a:extLst>
          </p:cNvPr>
          <p:cNvGrpSpPr/>
          <p:nvPr/>
        </p:nvGrpSpPr>
        <p:grpSpPr>
          <a:xfrm>
            <a:off x="2851753" y="4869749"/>
            <a:ext cx="1775338" cy="720000"/>
            <a:chOff x="11088331" y="1354596"/>
            <a:chExt cx="1097651" cy="720000"/>
          </a:xfrm>
          <a:solidFill>
            <a:schemeClr val="accent1">
              <a:lumMod val="50000"/>
            </a:schemeClr>
          </a:solidFill>
          <a:effectLst>
            <a:outerShdw blurRad="50800" dist="38100" dir="2700000" algn="tl" rotWithShape="0">
              <a:prstClr val="black">
                <a:alpha val="40000"/>
              </a:prstClr>
            </a:outerShdw>
          </a:effectLst>
        </p:grpSpPr>
        <p:sp>
          <p:nvSpPr>
            <p:cNvPr id="23" name="Freeform 15">
              <a:extLst>
                <a:ext uri="{FF2B5EF4-FFF2-40B4-BE49-F238E27FC236}">
                  <a16:creationId xmlns:a16="http://schemas.microsoft.com/office/drawing/2014/main" id="{E148EB94-8892-4EFF-A562-2D9AAB7E0A2E}"/>
                </a:ext>
              </a:extLst>
            </p:cNvPr>
            <p:cNvSpPr>
              <a:spLocks/>
            </p:cNvSpPr>
            <p:nvPr/>
          </p:nvSpPr>
          <p:spPr bwMode="auto">
            <a:xfrm>
              <a:off x="11088331" y="1354596"/>
              <a:ext cx="1097651" cy="72000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en-GB" sz="1100"/>
            </a:p>
          </p:txBody>
        </p:sp>
        <p:sp>
          <p:nvSpPr>
            <p:cNvPr id="24" name="TextBox 23">
              <a:hlinkClick r:id="rId7" action="ppaction://hlinksldjump"/>
              <a:extLst>
                <a:ext uri="{FF2B5EF4-FFF2-40B4-BE49-F238E27FC236}">
                  <a16:creationId xmlns:a16="http://schemas.microsoft.com/office/drawing/2014/main" id="{06A08B31-2E2E-4E82-A267-60113F3D3B1D}"/>
                </a:ext>
              </a:extLst>
            </p:cNvPr>
            <p:cNvSpPr txBox="1"/>
            <p:nvPr/>
          </p:nvSpPr>
          <p:spPr>
            <a:xfrm>
              <a:off x="11101077" y="1514506"/>
              <a:ext cx="1045799" cy="430887"/>
            </a:xfrm>
            <a:prstGeom prst="rect">
              <a:avLst/>
            </a:prstGeom>
            <a:noFill/>
          </p:spPr>
          <p:txBody>
            <a:bodyPr wrap="square" rtlCol="0">
              <a:spAutoFit/>
            </a:bodyPr>
            <a:lstStyle/>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drawing from practice</a:t>
              </a:r>
            </a:p>
          </p:txBody>
        </p:sp>
      </p:grpSp>
      <p:grpSp>
        <p:nvGrpSpPr>
          <p:cNvPr id="25" name="Group 24">
            <a:extLst>
              <a:ext uri="{FF2B5EF4-FFF2-40B4-BE49-F238E27FC236}">
                <a16:creationId xmlns:a16="http://schemas.microsoft.com/office/drawing/2014/main" id="{E8A051EA-F145-4E70-A0F6-7228D6112BB7}"/>
              </a:ext>
            </a:extLst>
          </p:cNvPr>
          <p:cNvGrpSpPr/>
          <p:nvPr/>
        </p:nvGrpSpPr>
        <p:grpSpPr>
          <a:xfrm>
            <a:off x="4963281" y="3992299"/>
            <a:ext cx="1843867" cy="720000"/>
            <a:chOff x="11044328" y="1359779"/>
            <a:chExt cx="1145745" cy="720000"/>
          </a:xfrm>
          <a:solidFill>
            <a:schemeClr val="tx2">
              <a:lumMod val="20000"/>
              <a:lumOff val="80000"/>
            </a:schemeClr>
          </a:solidFill>
          <a:effectLst>
            <a:outerShdw blurRad="50800" dist="38100" dir="2700000" algn="tl" rotWithShape="0">
              <a:prstClr val="black">
                <a:alpha val="40000"/>
              </a:prstClr>
            </a:outerShdw>
          </a:effectLst>
        </p:grpSpPr>
        <p:sp>
          <p:nvSpPr>
            <p:cNvPr id="26" name="Freeform 15">
              <a:hlinkClick r:id="rId8" action="ppaction://hlinksldjump"/>
              <a:extLst>
                <a:ext uri="{FF2B5EF4-FFF2-40B4-BE49-F238E27FC236}">
                  <a16:creationId xmlns:a16="http://schemas.microsoft.com/office/drawing/2014/main" id="{5C7FDA14-A11C-4A76-9362-4E42C8C67203}"/>
                </a:ext>
              </a:extLst>
            </p:cNvPr>
            <p:cNvSpPr>
              <a:spLocks/>
            </p:cNvSpPr>
            <p:nvPr/>
          </p:nvSpPr>
          <p:spPr bwMode="auto">
            <a:xfrm>
              <a:off x="11089555" y="1359779"/>
              <a:ext cx="1100518" cy="72000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en-GB" sz="1100"/>
            </a:p>
          </p:txBody>
        </p:sp>
        <p:sp>
          <p:nvSpPr>
            <p:cNvPr id="27" name="TextBox 26">
              <a:hlinkClick r:id="rId8" action="ppaction://hlinksldjump"/>
              <a:extLst>
                <a:ext uri="{FF2B5EF4-FFF2-40B4-BE49-F238E27FC236}">
                  <a16:creationId xmlns:a16="http://schemas.microsoft.com/office/drawing/2014/main" id="{1EC2F3E6-AD5B-48DF-9F37-87D3AB40770C}"/>
                </a:ext>
              </a:extLst>
            </p:cNvPr>
            <p:cNvSpPr txBox="1"/>
            <p:nvPr/>
          </p:nvSpPr>
          <p:spPr>
            <a:xfrm>
              <a:off x="11044328" y="1405714"/>
              <a:ext cx="1093675" cy="600164"/>
            </a:xfrm>
            <a:prstGeom prst="rect">
              <a:avLst/>
            </a:prstGeom>
            <a:noFill/>
          </p:spPr>
          <p:txBody>
            <a:bodyPr wrap="square" rtlCol="0">
              <a:spAutoFit/>
            </a:bodyPr>
            <a:lstStyle/>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a:t>
              </a:r>
            </a:p>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valley case</a:t>
              </a:r>
            </a:p>
          </p:txBody>
        </p:sp>
      </p:grpSp>
      <p:grpSp>
        <p:nvGrpSpPr>
          <p:cNvPr id="28" name="Group 27">
            <a:extLst>
              <a:ext uri="{FF2B5EF4-FFF2-40B4-BE49-F238E27FC236}">
                <a16:creationId xmlns:a16="http://schemas.microsoft.com/office/drawing/2014/main" id="{26E78249-4FA3-4739-A1AC-065DA7F720C9}"/>
              </a:ext>
            </a:extLst>
          </p:cNvPr>
          <p:cNvGrpSpPr/>
          <p:nvPr/>
        </p:nvGrpSpPr>
        <p:grpSpPr>
          <a:xfrm>
            <a:off x="5031816" y="4869749"/>
            <a:ext cx="1780752" cy="720000"/>
            <a:chOff x="11076201" y="1352917"/>
            <a:chExt cx="1116518" cy="720000"/>
          </a:xfrm>
          <a:solidFill>
            <a:schemeClr val="tx2">
              <a:lumMod val="20000"/>
              <a:lumOff val="80000"/>
            </a:schemeClr>
          </a:solidFill>
          <a:effectLst>
            <a:outerShdw blurRad="50800" dist="38100" dir="2700000" algn="tl" rotWithShape="0">
              <a:prstClr val="black">
                <a:alpha val="40000"/>
              </a:prstClr>
            </a:outerShdw>
          </a:effectLst>
        </p:grpSpPr>
        <p:sp>
          <p:nvSpPr>
            <p:cNvPr id="29" name="Freeform 15">
              <a:extLst>
                <a:ext uri="{FF2B5EF4-FFF2-40B4-BE49-F238E27FC236}">
                  <a16:creationId xmlns:a16="http://schemas.microsoft.com/office/drawing/2014/main" id="{730728E9-6BB4-4062-A538-FF1C4E9B45A0}"/>
                </a:ext>
              </a:extLst>
            </p:cNvPr>
            <p:cNvSpPr>
              <a:spLocks/>
            </p:cNvSpPr>
            <p:nvPr/>
          </p:nvSpPr>
          <p:spPr bwMode="auto">
            <a:xfrm>
              <a:off x="11079400" y="1352917"/>
              <a:ext cx="1113319" cy="72000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en-GB" sz="1100"/>
            </a:p>
          </p:txBody>
        </p:sp>
        <p:sp>
          <p:nvSpPr>
            <p:cNvPr id="30" name="TextBox 29">
              <a:hlinkClick r:id="rId9" action="ppaction://hlinksldjump"/>
              <a:extLst>
                <a:ext uri="{FF2B5EF4-FFF2-40B4-BE49-F238E27FC236}">
                  <a16:creationId xmlns:a16="http://schemas.microsoft.com/office/drawing/2014/main" id="{940E4E8F-B659-4020-B15C-325B018008FE}"/>
                </a:ext>
              </a:extLst>
            </p:cNvPr>
            <p:cNvSpPr txBox="1"/>
            <p:nvPr/>
          </p:nvSpPr>
          <p:spPr>
            <a:xfrm>
              <a:off x="11076201" y="1408966"/>
              <a:ext cx="1113123" cy="600164"/>
            </a:xfrm>
            <a:prstGeom prst="rect">
              <a:avLst/>
            </a:prstGeom>
            <a:noFill/>
          </p:spPr>
          <p:txBody>
            <a:bodyPr wrap="square" rtlCol="0">
              <a:spAutoFit/>
            </a:bodyPr>
            <a:lstStyle/>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a:t>
              </a:r>
            </a:p>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valley case</a:t>
              </a:r>
            </a:p>
          </p:txBody>
        </p:sp>
      </p:grpSp>
      <p:grpSp>
        <p:nvGrpSpPr>
          <p:cNvPr id="31" name="Group 30">
            <a:extLst>
              <a:ext uri="{FF2B5EF4-FFF2-40B4-BE49-F238E27FC236}">
                <a16:creationId xmlns:a16="http://schemas.microsoft.com/office/drawing/2014/main" id="{6CE7946B-8C02-4A83-8CB7-BD0419E1E30E}"/>
              </a:ext>
            </a:extLst>
          </p:cNvPr>
          <p:cNvGrpSpPr/>
          <p:nvPr/>
        </p:nvGrpSpPr>
        <p:grpSpPr>
          <a:xfrm>
            <a:off x="5031816" y="5774933"/>
            <a:ext cx="1833057" cy="720000"/>
            <a:chOff x="11139250" y="1360443"/>
            <a:chExt cx="1143169" cy="990003"/>
          </a:xfrm>
          <a:solidFill>
            <a:schemeClr val="tx2">
              <a:lumMod val="20000"/>
              <a:lumOff val="80000"/>
            </a:schemeClr>
          </a:solidFill>
          <a:effectLst>
            <a:outerShdw blurRad="50800" dist="38100" dir="2700000" algn="tl" rotWithShape="0">
              <a:prstClr val="black">
                <a:alpha val="40000"/>
              </a:prstClr>
            </a:outerShdw>
          </a:effectLst>
        </p:grpSpPr>
        <p:sp>
          <p:nvSpPr>
            <p:cNvPr id="32" name="Freeform 15">
              <a:hlinkClick r:id="rId10" action="ppaction://hlinksldjump"/>
              <a:extLst>
                <a:ext uri="{FF2B5EF4-FFF2-40B4-BE49-F238E27FC236}">
                  <a16:creationId xmlns:a16="http://schemas.microsoft.com/office/drawing/2014/main" id="{81423024-18E3-4846-9750-D5DB9777A048}"/>
                </a:ext>
              </a:extLst>
            </p:cNvPr>
            <p:cNvSpPr>
              <a:spLocks/>
            </p:cNvSpPr>
            <p:nvPr/>
          </p:nvSpPr>
          <p:spPr bwMode="auto">
            <a:xfrm>
              <a:off x="11149892" y="1360443"/>
              <a:ext cx="1107368" cy="990003"/>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en-GB" sz="1100"/>
            </a:p>
          </p:txBody>
        </p:sp>
        <p:sp>
          <p:nvSpPr>
            <p:cNvPr id="33" name="TextBox 32">
              <a:hlinkClick r:id="rId10" action="ppaction://hlinksldjump"/>
              <a:extLst>
                <a:ext uri="{FF2B5EF4-FFF2-40B4-BE49-F238E27FC236}">
                  <a16:creationId xmlns:a16="http://schemas.microsoft.com/office/drawing/2014/main" id="{F7DAAC25-8106-41CA-BB27-03F36A7B14A0}"/>
                </a:ext>
              </a:extLst>
            </p:cNvPr>
            <p:cNvSpPr txBox="1"/>
            <p:nvPr/>
          </p:nvSpPr>
          <p:spPr>
            <a:xfrm>
              <a:off x="11139250" y="1411090"/>
              <a:ext cx="1143169" cy="825228"/>
            </a:xfrm>
            <a:prstGeom prst="rect">
              <a:avLst/>
            </a:prstGeom>
            <a:noFill/>
          </p:spPr>
          <p:txBody>
            <a:bodyPr wrap="square" rtlCol="0">
              <a:spAutoFit/>
            </a:bodyPr>
            <a:lstStyle/>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34" name="Group 33">
            <a:extLst>
              <a:ext uri="{FF2B5EF4-FFF2-40B4-BE49-F238E27FC236}">
                <a16:creationId xmlns:a16="http://schemas.microsoft.com/office/drawing/2014/main" id="{A843D70D-FFE2-4AA3-8D98-573591748B4B}"/>
              </a:ext>
            </a:extLst>
          </p:cNvPr>
          <p:cNvGrpSpPr/>
          <p:nvPr/>
        </p:nvGrpSpPr>
        <p:grpSpPr>
          <a:xfrm>
            <a:off x="2845364" y="5777908"/>
            <a:ext cx="1768080" cy="720000"/>
            <a:chOff x="11103440" y="1314782"/>
            <a:chExt cx="1080214" cy="720000"/>
          </a:xfrm>
          <a:solidFill>
            <a:schemeClr val="accent6">
              <a:lumMod val="50000"/>
            </a:schemeClr>
          </a:solidFill>
          <a:effectLst>
            <a:outerShdw blurRad="50800" dist="38100" dir="2700000" algn="tl" rotWithShape="0">
              <a:prstClr val="black">
                <a:alpha val="40000"/>
              </a:prstClr>
            </a:outerShdw>
          </a:effectLst>
        </p:grpSpPr>
        <p:sp>
          <p:nvSpPr>
            <p:cNvPr id="35" name="Freeform 15">
              <a:hlinkClick r:id="rId11" action="ppaction://hlinksldjump"/>
              <a:extLst>
                <a:ext uri="{FF2B5EF4-FFF2-40B4-BE49-F238E27FC236}">
                  <a16:creationId xmlns:a16="http://schemas.microsoft.com/office/drawing/2014/main" id="{510EA7ED-038D-4D7D-8703-0C6D5D8A0001}"/>
                </a:ext>
              </a:extLst>
            </p:cNvPr>
            <p:cNvSpPr>
              <a:spLocks/>
            </p:cNvSpPr>
            <p:nvPr/>
          </p:nvSpPr>
          <p:spPr bwMode="auto">
            <a:xfrm>
              <a:off x="11103440" y="1314782"/>
              <a:ext cx="1080214" cy="72000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en-GB" sz="1100"/>
            </a:p>
          </p:txBody>
        </p:sp>
        <p:sp>
          <p:nvSpPr>
            <p:cNvPr id="36" name="TextBox 35">
              <a:hlinkClick r:id="rId11" action="ppaction://hlinksldjump"/>
              <a:extLst>
                <a:ext uri="{FF2B5EF4-FFF2-40B4-BE49-F238E27FC236}">
                  <a16:creationId xmlns:a16="http://schemas.microsoft.com/office/drawing/2014/main" id="{E1DE1486-1CEB-4248-B1DE-9FEE73385E36}"/>
                </a:ext>
              </a:extLst>
            </p:cNvPr>
            <p:cNvSpPr txBox="1"/>
            <p:nvPr/>
          </p:nvSpPr>
          <p:spPr>
            <a:xfrm>
              <a:off x="11227681" y="1541001"/>
              <a:ext cx="834122" cy="261610"/>
            </a:xfrm>
            <a:prstGeom prst="rect">
              <a:avLst/>
            </a:prstGeom>
            <a:noFill/>
          </p:spPr>
          <p:txBody>
            <a:bodyPr wrap="square" rtlCol="0">
              <a:spAutoFit/>
            </a:bodyPr>
            <a:lstStyle/>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37" name="Group 36">
            <a:extLst>
              <a:ext uri="{FF2B5EF4-FFF2-40B4-BE49-F238E27FC236}">
                <a16:creationId xmlns:a16="http://schemas.microsoft.com/office/drawing/2014/main" id="{D4788794-1194-42CB-86B5-22FDEA78F49D}"/>
              </a:ext>
            </a:extLst>
          </p:cNvPr>
          <p:cNvGrpSpPr/>
          <p:nvPr/>
        </p:nvGrpSpPr>
        <p:grpSpPr>
          <a:xfrm>
            <a:off x="671266" y="3992299"/>
            <a:ext cx="1775336" cy="720000"/>
            <a:chOff x="11088332" y="1385248"/>
            <a:chExt cx="1097651" cy="685257"/>
          </a:xfrm>
          <a:solidFill>
            <a:schemeClr val="accent1">
              <a:lumMod val="50000"/>
            </a:schemeClr>
          </a:solidFill>
          <a:effectLst>
            <a:outerShdw blurRad="50800" dist="38100" dir="2700000" algn="tl" rotWithShape="0">
              <a:prstClr val="black">
                <a:alpha val="40000"/>
              </a:prstClr>
            </a:outerShdw>
          </a:effectLst>
        </p:grpSpPr>
        <p:sp>
          <p:nvSpPr>
            <p:cNvPr id="38" name="Freeform 15">
              <a:hlinkClick r:id="rId12" action="ppaction://hlinksldjump"/>
              <a:extLst>
                <a:ext uri="{FF2B5EF4-FFF2-40B4-BE49-F238E27FC236}">
                  <a16:creationId xmlns:a16="http://schemas.microsoft.com/office/drawing/2014/main" id="{52C377C2-9F74-4578-8D65-5C703EA4B546}"/>
                </a:ext>
              </a:extLst>
            </p:cNvPr>
            <p:cNvSpPr>
              <a:spLocks/>
            </p:cNvSpPr>
            <p:nvPr/>
          </p:nvSpPr>
          <p:spPr bwMode="auto">
            <a:xfrm>
              <a:off x="11088332" y="1385248"/>
              <a:ext cx="1097651" cy="685257"/>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en-GB" sz="1100"/>
            </a:p>
          </p:txBody>
        </p:sp>
        <p:sp>
          <p:nvSpPr>
            <p:cNvPr id="39" name="TextBox 38">
              <a:hlinkClick r:id="rId12" action="ppaction://hlinksldjump"/>
              <a:extLst>
                <a:ext uri="{FF2B5EF4-FFF2-40B4-BE49-F238E27FC236}">
                  <a16:creationId xmlns:a16="http://schemas.microsoft.com/office/drawing/2014/main" id="{7FC21706-00B5-4263-9103-6330261E5250}"/>
                </a:ext>
              </a:extLst>
            </p:cNvPr>
            <p:cNvSpPr txBox="1"/>
            <p:nvPr/>
          </p:nvSpPr>
          <p:spPr>
            <a:xfrm>
              <a:off x="11161444" y="1614407"/>
              <a:ext cx="951427" cy="248986"/>
            </a:xfrm>
            <a:prstGeom prst="rect">
              <a:avLst/>
            </a:prstGeom>
            <a:noFill/>
          </p:spPr>
          <p:txBody>
            <a:bodyPr wrap="square" rtlCol="0">
              <a:spAutoFit/>
            </a:bodyPr>
            <a:lstStyle/>
            <a:p>
              <a:pPr algn="ctr"/>
              <a:r>
                <a:rPr lang="en-GB" sz="11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1100">
                <a:solidFill>
                  <a:schemeClr val="bg1"/>
                </a:solidFill>
              </a:endParaRPr>
            </a:p>
          </p:txBody>
        </p:sp>
      </p:grpSp>
      <p:pic>
        <p:nvPicPr>
          <p:cNvPr id="9" name="Picture 8">
            <a:extLst>
              <a:ext uri="{FF2B5EF4-FFF2-40B4-BE49-F238E27FC236}">
                <a16:creationId xmlns:a16="http://schemas.microsoft.com/office/drawing/2014/main" id="{5BB15D38-65EB-49EE-90F1-47DF28F2AE87}"/>
              </a:ext>
            </a:extLst>
          </p:cNvPr>
          <p:cNvPicPr>
            <a:picLocks noChangeAspect="1"/>
          </p:cNvPicPr>
          <p:nvPr/>
        </p:nvPicPr>
        <p:blipFill>
          <a:blip r:embed="rId13"/>
          <a:stretch>
            <a:fillRect/>
          </a:stretch>
        </p:blipFill>
        <p:spPr>
          <a:xfrm>
            <a:off x="5222630" y="306647"/>
            <a:ext cx="1746740" cy="396000"/>
          </a:xfrm>
          <a:prstGeom prst="rect">
            <a:avLst/>
          </a:prstGeom>
        </p:spPr>
      </p:pic>
      <p:pic>
        <p:nvPicPr>
          <p:cNvPr id="45" name="Picture 44" descr="Graphical user interface, text, application&#10;&#10;Description automatically generated">
            <a:extLst>
              <a:ext uri="{FF2B5EF4-FFF2-40B4-BE49-F238E27FC236}">
                <a16:creationId xmlns:a16="http://schemas.microsoft.com/office/drawing/2014/main" id="{8B5128EA-A4A9-4A24-B6E5-63C77B054475}"/>
              </a:ext>
            </a:extLst>
          </p:cNvPr>
          <p:cNvPicPr>
            <a:picLocks noChangeAspect="1"/>
          </p:cNvPicPr>
          <p:nvPr/>
        </p:nvPicPr>
        <p:blipFill rotWithShape="1">
          <a:blip r:embed="rId14" cstate="screen">
            <a:extLst>
              <a:ext uri="{BEBA8EAE-BF5A-486C-A8C5-ECC9F3942E4B}">
                <a14:imgProps xmlns:a14="http://schemas.microsoft.com/office/drawing/2010/main">
                  <a14:imgLayer r:embed="rId15">
                    <a14:imgEffect>
                      <a14:saturation sat="200000"/>
                    </a14:imgEffect>
                  </a14:imgLayer>
                </a14:imgProps>
              </a:ext>
              <a:ext uri="{28A0092B-C50C-407E-A947-70E740481C1C}">
                <a14:useLocalDpi xmlns:a14="http://schemas.microsoft.com/office/drawing/2010/main"/>
              </a:ext>
            </a:extLst>
          </a:blip>
          <a:srcRect t="21404" b="24466"/>
          <a:stretch/>
        </p:blipFill>
        <p:spPr>
          <a:xfrm>
            <a:off x="8858149" y="308117"/>
            <a:ext cx="1573121" cy="396000"/>
          </a:xfrm>
          <a:prstGeom prst="rect">
            <a:avLst/>
          </a:prstGeom>
        </p:spPr>
      </p:pic>
      <p:pic>
        <p:nvPicPr>
          <p:cNvPr id="41" name="Picture 40">
            <a:extLst>
              <a:ext uri="{FF2B5EF4-FFF2-40B4-BE49-F238E27FC236}">
                <a16:creationId xmlns:a16="http://schemas.microsoft.com/office/drawing/2014/main" id="{6CE5E3D6-C103-4938-AF5D-060E95DF8F44}"/>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7216598" y="308117"/>
            <a:ext cx="1618741" cy="393157"/>
          </a:xfrm>
          <a:prstGeom prst="rect">
            <a:avLst/>
          </a:prstGeom>
        </p:spPr>
      </p:pic>
      <p:pic>
        <p:nvPicPr>
          <p:cNvPr id="3" name="Picture 2" descr="Text&#10;&#10;Description automatically generated">
            <a:extLst>
              <a:ext uri="{FF2B5EF4-FFF2-40B4-BE49-F238E27FC236}">
                <a16:creationId xmlns:a16="http://schemas.microsoft.com/office/drawing/2014/main" id="{78B539E3-5802-4E59-A0A6-B97C4D23F6E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0554863" y="218256"/>
            <a:ext cx="1187909" cy="540000"/>
          </a:xfrm>
          <a:prstGeom prst="rect">
            <a:avLst/>
          </a:prstGeom>
        </p:spPr>
      </p:pic>
    </p:spTree>
    <p:extLst>
      <p:ext uri="{BB962C8B-B14F-4D97-AF65-F5344CB8AC3E}">
        <p14:creationId xmlns:p14="http://schemas.microsoft.com/office/powerpoint/2010/main" val="267570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C78C63"/>
            </a:solidFill>
            <a:ln>
              <a:noFill/>
            </a:ln>
          </p:spPr>
          <p:txBody>
            <a:bodyPr rot="0" vert="horz" wrap="square" lIns="91440" tIns="45720" rIns="91440" bIns="45720" anchor="t" anchorCtr="0" upright="1">
              <a:noAutofit/>
            </a:bodyPr>
            <a:lstStyle/>
            <a:p>
              <a:endParaRPr lang="en-GB" sz="6000"/>
            </a:p>
          </p:txBody>
        </p:sp>
      </p:grpSp>
      <p:sp>
        <p:nvSpPr>
          <p:cNvPr id="9" name="TextBox 8">
            <a:extLst>
              <a:ext uri="{FF2B5EF4-FFF2-40B4-BE49-F238E27FC236}">
                <a16:creationId xmlns:a16="http://schemas.microsoft.com/office/drawing/2014/main" id="{42C828CA-D002-4D65-9494-598076E4A309}"/>
              </a:ext>
            </a:extLst>
          </p:cNvPr>
          <p:cNvSpPr txBox="1"/>
          <p:nvPr/>
        </p:nvSpPr>
        <p:spPr>
          <a:xfrm>
            <a:off x="624000" y="1234911"/>
            <a:ext cx="5984618" cy="782137"/>
          </a:xfrm>
          <a:prstGeom prst="rect">
            <a:avLst/>
          </a:prstGeom>
          <a:noFill/>
        </p:spPr>
        <p:txBody>
          <a:bodyPr wrap="square" rtlCol="0">
            <a:spAutoFit/>
          </a:bodyPr>
          <a:lstStyle/>
          <a:p>
            <a:pPr>
              <a:lnSpc>
                <a:spcPct val="106000"/>
              </a:lnSpc>
              <a:spcAft>
                <a:spcPts val="800"/>
              </a:spcAft>
            </a:pPr>
            <a:r>
              <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in Mali – the Sourou river valley case</a:t>
            </a:r>
          </a:p>
          <a:p>
            <a:pPr>
              <a:lnSpc>
                <a:spcPct val="106000"/>
              </a:lnSpc>
              <a:spcAft>
                <a:spcPts val="800"/>
              </a:spcAft>
            </a:pPr>
            <a:endPar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endParaRPr>
          </a:p>
        </p:txBody>
      </p:sp>
      <p:sp>
        <p:nvSpPr>
          <p:cNvPr id="11" name="TextBox 10">
            <a:extLst>
              <a:ext uri="{FF2B5EF4-FFF2-40B4-BE49-F238E27FC236}">
                <a16:creationId xmlns:a16="http://schemas.microsoft.com/office/drawing/2014/main" id="{651C14D4-176A-4E71-BD15-6F35777ED8D8}"/>
              </a:ext>
            </a:extLst>
          </p:cNvPr>
          <p:cNvSpPr txBox="1"/>
          <p:nvPr/>
        </p:nvSpPr>
        <p:spPr>
          <a:xfrm>
            <a:off x="623999" y="1783088"/>
            <a:ext cx="6084000" cy="4392000"/>
          </a:xfrm>
          <a:prstGeom prst="rect">
            <a:avLst/>
          </a:prstGeom>
          <a:noFill/>
        </p:spPr>
        <p:txBody>
          <a:bodyPr wrap="square" numCol="2" spcCol="360000" rtlCol="0">
            <a:spAutoFit/>
          </a:bodyPr>
          <a:lstStyle/>
          <a:p>
            <a:pPr algn="just">
              <a:lnSpc>
                <a:spcPct val="150000"/>
              </a:lnSpc>
              <a:spcAft>
                <a:spcPts val="800"/>
              </a:spcAft>
            </a:pPr>
            <a:r>
              <a:rPr lang="en-GB" sz="1000">
                <a:effectLst/>
                <a:latin typeface="Lucida Sans Unicode" panose="020B0602030504020204" pitchFamily="34" charset="0"/>
                <a:ea typeface="Calibri" panose="020F0502020204030204" pitchFamily="34" charset="0"/>
                <a:cs typeface="Lucida Sans Unicode" panose="020B0602030504020204" pitchFamily="34" charset="0"/>
              </a:rPr>
              <a:t>The Sourou program started out as a classical programme, focused on technical means to increase rice production. However, because of the complexity of the program and the risk of conflict because of incompatible stakeholder demands, the focus was shifted to a multi user land use plan. Strategic Environmental Assessment was chosen as the coordinating legal framework for organising this process. </a:t>
            </a:r>
          </a:p>
          <a:p>
            <a:pPr algn="just">
              <a:lnSpc>
                <a:spcPct val="150000"/>
              </a:lnSpc>
              <a:spcAft>
                <a:spcPts val="800"/>
              </a:spcAft>
            </a:pPr>
            <a:r>
              <a:rPr lang="en-GB" sz="1000">
                <a:effectLst/>
                <a:latin typeface="Lucida Sans Unicode" panose="020B0602030504020204" pitchFamily="34" charset="0"/>
                <a:ea typeface="Calibri" panose="020F0502020204030204" pitchFamily="34" charset="0"/>
                <a:cs typeface="Lucida Sans Unicode" panose="020B0602030504020204" pitchFamily="34" charset="0"/>
              </a:rPr>
              <a:t>The NCEA supported this process; it advised the local authorities to join-up in a formal : the Intercollectivité du Sourou (ICS). The approach was successful and boosted both confidence and sense of ownership among the 29 communities involved. Lessons were learned on the importance of understanding the institutional and social context, on the use of SEA to structure the multi-stakeholder and multi-level decision-making process, on the link with decentralisation, on the link between general development planning and water management, on the link with climate finance and on the link between local authorities and donors. </a:t>
            </a:r>
          </a:p>
          <a:p>
            <a:pPr>
              <a:lnSpc>
                <a:spcPct val="150000"/>
              </a:lnSpc>
              <a:spcAft>
                <a:spcPts val="800"/>
              </a:spcAft>
            </a:pPr>
            <a:r>
              <a:rPr lang="en-GB" sz="1000">
                <a:effectLst/>
                <a:latin typeface="Lucida Sans Unicode" panose="020B0602030504020204" pitchFamily="34" charset="0"/>
                <a:ea typeface="Calibri" panose="020F0502020204030204" pitchFamily="34" charset="0"/>
                <a:cs typeface="Lucida Sans Unicode" panose="020B0602030504020204" pitchFamily="34" charset="0"/>
              </a:rPr>
              <a:t>For more information please contact </a:t>
            </a:r>
            <a:r>
              <a:rPr lang="en-GB" sz="1000">
                <a:effectLst/>
                <a:latin typeface="Lucida Sans Unicode" panose="020B0602030504020204" pitchFamily="34" charset="0"/>
                <a:ea typeface="Calibri" panose="020F0502020204030204" pitchFamily="34" charset="0"/>
                <a:cs typeface="Lucida Sans Unicode" panose="020B0602030504020204" pitchFamily="34" charset="0"/>
                <a:hlinkClick r:id="rId4"/>
              </a:rPr>
              <a:t>Sibout Nooteboom (NCEA) </a:t>
            </a:r>
            <a:r>
              <a:rPr lang="en-GB" sz="1000">
                <a:effectLst/>
                <a:latin typeface="Lucida Sans Unicode" panose="020B0602030504020204" pitchFamily="34" charset="0"/>
                <a:ea typeface="Calibri" panose="020F0502020204030204" pitchFamily="34" charset="0"/>
                <a:cs typeface="Lucida Sans Unicode" panose="020B0602030504020204" pitchFamily="34" charset="0"/>
              </a:rPr>
              <a:t>or the </a:t>
            </a:r>
            <a:r>
              <a:rPr lang="en-GB" sz="1000" u="sng">
                <a:solidFill>
                  <a:srgbClr val="0563C1"/>
                </a:solidFill>
                <a:effectLst/>
                <a:latin typeface="Lucida Sans Unicode" panose="020B0602030504020204" pitchFamily="34" charset="0"/>
                <a:ea typeface="Calibri" panose="020F0502020204030204" pitchFamily="34" charset="0"/>
                <a:cs typeface="Lucida Sans Unicode" panose="020B0602030504020204" pitchFamily="34" charset="0"/>
                <a:hlinkClick r:id="rId5"/>
              </a:rPr>
              <a:t>NCEA website</a:t>
            </a:r>
            <a:r>
              <a:rPr lang="en-GB" sz="1000" u="sng">
                <a:solidFill>
                  <a:srgbClr val="0563C1"/>
                </a:solidFill>
                <a:effectLst/>
                <a:latin typeface="Lucida Sans Unicode" panose="020B0602030504020204" pitchFamily="34" charset="0"/>
                <a:ea typeface="Calibri" panose="020F0502020204030204" pitchFamily="34" charset="0"/>
                <a:cs typeface="Lucida Sans Unicode" panose="020B0602030504020204" pitchFamily="34" charset="0"/>
              </a:rPr>
              <a:t>, </a:t>
            </a:r>
            <a:r>
              <a:rPr lang="en-GB" sz="1000">
                <a:effectLst/>
                <a:latin typeface="Lucida Sans Unicode" panose="020B0602030504020204" pitchFamily="34" charset="0"/>
                <a:ea typeface="Calibri" panose="020F0502020204030204" pitchFamily="34" charset="0"/>
                <a:cs typeface="Lucida Sans Unicode" panose="020B0602030504020204" pitchFamily="34" charset="0"/>
              </a:rPr>
              <a:t>including an </a:t>
            </a:r>
            <a:r>
              <a:rPr lang="en-GB" sz="1000" u="sng">
                <a:solidFill>
                  <a:srgbClr val="0563C1"/>
                </a:solidFill>
                <a:effectLst/>
                <a:latin typeface="Lucida Sans Unicode" panose="020B0602030504020204" pitchFamily="34" charset="0"/>
                <a:ea typeface="Calibri" panose="020F0502020204030204" pitchFamily="34" charset="0"/>
                <a:cs typeface="Lucida Sans Unicode" panose="020B0602030504020204" pitchFamily="34" charset="0"/>
                <a:hlinkClick r:id="rId6"/>
              </a:rPr>
              <a:t>interactive </a:t>
            </a:r>
            <a:r>
              <a:rPr lang="en-GB" sz="1000" u="none" strike="noStrike">
                <a:solidFill>
                  <a:srgbClr val="0563C1"/>
                </a:solidFill>
                <a:effectLst/>
                <a:latin typeface="Lucida Sans Unicode" panose="020B0602030504020204" pitchFamily="34" charset="0"/>
                <a:ea typeface="Calibri" panose="020F0502020204030204" pitchFamily="34" charset="0"/>
                <a:cs typeface="Lucida Sans Unicode" panose="020B0602030504020204" pitchFamily="34" charset="0"/>
                <a:hlinkClick r:id="rId6"/>
              </a:rPr>
              <a:t>evaluation</a:t>
            </a:r>
            <a:r>
              <a:rPr lang="en-GB" sz="1000">
                <a:effectLst/>
                <a:latin typeface="Lucida Sans Unicode" panose="020B0602030504020204" pitchFamily="34" charset="0"/>
                <a:ea typeface="Calibri" panose="020F0502020204030204" pitchFamily="34" charset="0"/>
                <a:cs typeface="Lucida Sans Unicode" panose="020B0602030504020204" pitchFamily="34" charset="0"/>
              </a:rPr>
              <a:t>. There is also </a:t>
            </a:r>
            <a:r>
              <a:rPr lang="en-GB" sz="1000" u="sng">
                <a:solidFill>
                  <a:srgbClr val="0563C1"/>
                </a:solidFill>
                <a:effectLst/>
                <a:latin typeface="Lucida Sans Unicode" panose="020B0602030504020204" pitchFamily="34" charset="0"/>
                <a:ea typeface="Calibri" panose="020F0502020204030204" pitchFamily="34" charset="0"/>
                <a:cs typeface="Lucida Sans Unicode" panose="020B0602030504020204" pitchFamily="34" charset="0"/>
                <a:hlinkClick r:id="rId7"/>
              </a:rPr>
              <a:t>a policy brief</a:t>
            </a:r>
            <a:r>
              <a:rPr lang="en-GB" sz="1000">
                <a:effectLst/>
                <a:latin typeface="Lucida Sans Unicode" panose="020B0602030504020204" pitchFamily="34" charset="0"/>
                <a:ea typeface="Calibri" panose="020F0502020204030204" pitchFamily="34" charset="0"/>
                <a:cs typeface="Lucida Sans Unicode" panose="020B0602030504020204" pitchFamily="34" charset="0"/>
              </a:rPr>
              <a:t> on the site of institute Clingendael. </a:t>
            </a:r>
          </a:p>
        </p:txBody>
      </p:sp>
      <p:sp>
        <p:nvSpPr>
          <p:cNvPr id="35" name="TextBox 34">
            <a:extLst>
              <a:ext uri="{FF2B5EF4-FFF2-40B4-BE49-F238E27FC236}">
                <a16:creationId xmlns:a16="http://schemas.microsoft.com/office/drawing/2014/main" id="{60552CFB-03B5-4EAA-A94A-7CAA6689E76F}"/>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pic>
        <p:nvPicPr>
          <p:cNvPr id="2" name="Online Media 1" title="Successful SEA for the Sourou sustainable development plan in Mali">
            <a:hlinkClick r:id="" action="ppaction://media"/>
            <a:extLst>
              <a:ext uri="{FF2B5EF4-FFF2-40B4-BE49-F238E27FC236}">
                <a16:creationId xmlns:a16="http://schemas.microsoft.com/office/drawing/2014/main" id="{81DD99C9-C314-4123-9618-5B7180A11D1B}"/>
              </a:ext>
            </a:extLst>
          </p:cNvPr>
          <p:cNvPicPr>
            <a:picLocks noRot="1" noChangeAspect="1"/>
          </p:cNvPicPr>
          <p:nvPr>
            <a:videoFile r:link="rId1"/>
          </p:nvPr>
        </p:nvPicPr>
        <p:blipFill>
          <a:blip r:embed="rId8"/>
          <a:stretch>
            <a:fillRect/>
          </a:stretch>
        </p:blipFill>
        <p:spPr>
          <a:xfrm>
            <a:off x="7128807" y="1783088"/>
            <a:ext cx="2540000" cy="1435100"/>
          </a:xfrm>
          <a:prstGeom prst="rect">
            <a:avLst/>
          </a:prstGeom>
        </p:spPr>
      </p:pic>
      <p:pic>
        <p:nvPicPr>
          <p:cNvPr id="3" name="Online Media 2" title="Drissa Doumbia interview edited">
            <a:hlinkClick r:id="" action="ppaction://media"/>
            <a:extLst>
              <a:ext uri="{FF2B5EF4-FFF2-40B4-BE49-F238E27FC236}">
                <a16:creationId xmlns:a16="http://schemas.microsoft.com/office/drawing/2014/main" id="{7B208C7A-DBB0-4CA2-A226-C97307A18A4C}"/>
              </a:ext>
            </a:extLst>
          </p:cNvPr>
          <p:cNvPicPr>
            <a:picLocks noRot="1" noChangeAspect="1"/>
          </p:cNvPicPr>
          <p:nvPr>
            <a:videoFile r:link="rId2"/>
          </p:nvPr>
        </p:nvPicPr>
        <p:blipFill>
          <a:blip r:embed="rId9"/>
          <a:stretch>
            <a:fillRect/>
          </a:stretch>
        </p:blipFill>
        <p:spPr>
          <a:xfrm>
            <a:off x="7128807" y="3958743"/>
            <a:ext cx="2540000" cy="1435100"/>
          </a:xfrm>
          <a:prstGeom prst="rect">
            <a:avLst/>
          </a:prstGeom>
        </p:spPr>
      </p:pic>
      <p:sp>
        <p:nvSpPr>
          <p:cNvPr id="39" name="TextBox 38">
            <a:extLst>
              <a:ext uri="{FF2B5EF4-FFF2-40B4-BE49-F238E27FC236}">
                <a16:creationId xmlns:a16="http://schemas.microsoft.com/office/drawing/2014/main" id="{8FDD004A-A6E9-4F5E-A68A-6108EF87DE1A}"/>
              </a:ext>
            </a:extLst>
          </p:cNvPr>
          <p:cNvSpPr txBox="1"/>
          <p:nvPr/>
        </p:nvSpPr>
        <p:spPr>
          <a:xfrm>
            <a:off x="7108912" y="3254319"/>
            <a:ext cx="2540000" cy="307777"/>
          </a:xfrm>
          <a:prstGeom prst="rect">
            <a:avLst/>
          </a:prstGeom>
          <a:noFill/>
        </p:spPr>
        <p:txBody>
          <a:bodyPr wrap="square" rtlCol="0">
            <a:spAutoFit/>
          </a:bodyPr>
          <a:lstStyle/>
          <a:p>
            <a:r>
              <a:rPr lang="en-GB" sz="700" u="sng">
                <a:solidFill>
                  <a:srgbClr val="0563C1"/>
                </a:solidFill>
                <a:effectLst/>
                <a:latin typeface="Lucida Sans Unicode" panose="020B0602030504020204" pitchFamily="34" charset="0"/>
                <a:ea typeface="Calibri" panose="020F0502020204030204" pitchFamily="34" charset="0"/>
                <a:cs typeface="Lucida Sans Unicode" panose="020B0602030504020204" pitchFamily="34" charset="0"/>
                <a:hlinkClick r:id="rId10"/>
              </a:rPr>
              <a:t>This short film</a:t>
            </a:r>
            <a:r>
              <a:rPr lang="en-GB" sz="700">
                <a:effectLst/>
                <a:latin typeface="Lucida Sans Unicode" panose="020B0602030504020204" pitchFamily="34" charset="0"/>
                <a:ea typeface="Calibri" panose="020F0502020204030204" pitchFamily="34" charset="0"/>
                <a:cs typeface="Lucida Sans Unicode" panose="020B0602030504020204" pitchFamily="34" charset="0"/>
              </a:rPr>
              <a:t> was recorded on the day the ICS adopted the Sourou sustainable development plan.</a:t>
            </a:r>
            <a:endParaRPr lang="en-GB" sz="700"/>
          </a:p>
        </p:txBody>
      </p:sp>
      <p:sp>
        <p:nvSpPr>
          <p:cNvPr id="40" name="TextBox 39">
            <a:extLst>
              <a:ext uri="{FF2B5EF4-FFF2-40B4-BE49-F238E27FC236}">
                <a16:creationId xmlns:a16="http://schemas.microsoft.com/office/drawing/2014/main" id="{7874993D-57C4-4B66-A083-8C0764E12996}"/>
              </a:ext>
            </a:extLst>
          </p:cNvPr>
          <p:cNvSpPr txBox="1"/>
          <p:nvPr/>
        </p:nvSpPr>
        <p:spPr>
          <a:xfrm>
            <a:off x="7023186" y="5472005"/>
            <a:ext cx="2749463" cy="584775"/>
          </a:xfrm>
          <a:prstGeom prst="rect">
            <a:avLst/>
          </a:prstGeom>
          <a:noFill/>
        </p:spPr>
        <p:txBody>
          <a:bodyPr wrap="square" rtlCol="0">
            <a:spAutoFit/>
          </a:bodyPr>
          <a:lstStyle/>
          <a:p>
            <a:r>
              <a:rPr kumimoji="0" lang="en-GB" sz="800" b="0" i="0" u="sng" strike="noStrike" kern="1200" cap="none" spc="0" normalizeH="0" baseline="0" noProof="0">
                <a:ln>
                  <a:noFill/>
                </a:ln>
                <a:solidFill>
                  <a:srgbClr val="0563C1"/>
                </a:solidFill>
                <a:effectLst/>
                <a:uLnTx/>
                <a:uFillTx/>
                <a:latin typeface="Lucida Sans Unicode" panose="020B0602030504020204" pitchFamily="34" charset="0"/>
                <a:ea typeface="Calibri" panose="020F0502020204030204" pitchFamily="34" charset="0"/>
                <a:cs typeface="Lucida Sans Unicode" panose="020B0602030504020204" pitchFamily="34" charset="0"/>
                <a:hlinkClick r:id="rId11"/>
              </a:rPr>
              <a:t>Here</a:t>
            </a:r>
            <a:r>
              <a:rPr kumimoji="0" lang="en-GB" sz="800" b="0" i="0" u="none" strike="noStrike" kern="1200" cap="none" spc="0" normalizeH="0" baseline="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 you can stream the interview of the 18</a:t>
            </a:r>
            <a:r>
              <a:rPr kumimoji="0" lang="en-GB" sz="800" b="0" i="0" u="none" strike="noStrike" kern="1200" cap="none" spc="0" normalizeH="0" baseline="3000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th</a:t>
            </a:r>
            <a:r>
              <a:rPr kumimoji="0" lang="en-GB" sz="800" b="0" i="0" u="none" strike="noStrike" kern="1200" cap="none" spc="0" normalizeH="0" baseline="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 of January 2022 with Dr. Drissa Doumbia (at the time the NDC coordinator at the climate finance focal point of Mali).</a:t>
            </a:r>
            <a:endParaRPr lang="en-GB" sz="500"/>
          </a:p>
        </p:txBody>
      </p:sp>
      <p:grpSp>
        <p:nvGrpSpPr>
          <p:cNvPr id="41" name="Group 40">
            <a:extLst>
              <a:ext uri="{FF2B5EF4-FFF2-40B4-BE49-F238E27FC236}">
                <a16:creationId xmlns:a16="http://schemas.microsoft.com/office/drawing/2014/main" id="{1F8E5720-1FF6-4613-9A8B-B680FC224B5C}"/>
              </a:ext>
            </a:extLst>
          </p:cNvPr>
          <p:cNvGrpSpPr/>
          <p:nvPr/>
        </p:nvGrpSpPr>
        <p:grpSpPr>
          <a:xfrm>
            <a:off x="10416664" y="2705684"/>
            <a:ext cx="1775336" cy="350168"/>
            <a:chOff x="11088332" y="1385248"/>
            <a:chExt cx="1097651" cy="333270"/>
          </a:xfrm>
          <a:solidFill>
            <a:schemeClr val="accent1">
              <a:lumMod val="50000"/>
            </a:schemeClr>
          </a:solidFill>
        </p:grpSpPr>
        <p:sp>
          <p:nvSpPr>
            <p:cNvPr id="42" name="Freeform 15">
              <a:hlinkClick r:id="rId12" action="ppaction://hlinksldjump"/>
              <a:extLst>
                <a:ext uri="{FF2B5EF4-FFF2-40B4-BE49-F238E27FC236}">
                  <a16:creationId xmlns:a16="http://schemas.microsoft.com/office/drawing/2014/main" id="{864F5FDF-1C16-44F7-BD18-C2D61EEFFF27}"/>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3" name="TextBox 42">
              <a:hlinkClick r:id="rId12" action="ppaction://hlinksldjump"/>
              <a:extLst>
                <a:ext uri="{FF2B5EF4-FFF2-40B4-BE49-F238E27FC236}">
                  <a16:creationId xmlns:a16="http://schemas.microsoft.com/office/drawing/2014/main" id="{FF06AFF8-3254-439A-8926-3EDCBE77044A}"/>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4" name="Group 43">
            <a:extLst>
              <a:ext uri="{FF2B5EF4-FFF2-40B4-BE49-F238E27FC236}">
                <a16:creationId xmlns:a16="http://schemas.microsoft.com/office/drawing/2014/main" id="{5D55125C-A8F6-4815-851E-7D083E56E29B}"/>
              </a:ext>
            </a:extLst>
          </p:cNvPr>
          <p:cNvGrpSpPr/>
          <p:nvPr/>
        </p:nvGrpSpPr>
        <p:grpSpPr>
          <a:xfrm>
            <a:off x="10416660" y="3070925"/>
            <a:ext cx="1777939" cy="369332"/>
            <a:chOff x="11080409" y="1358367"/>
            <a:chExt cx="1099260" cy="369332"/>
          </a:xfrm>
          <a:solidFill>
            <a:schemeClr val="accent1">
              <a:lumMod val="50000"/>
            </a:schemeClr>
          </a:solidFill>
        </p:grpSpPr>
        <p:sp>
          <p:nvSpPr>
            <p:cNvPr id="45" name="Freeform 15">
              <a:hlinkClick r:id="rId13" action="ppaction://hlinksldjump"/>
              <a:extLst>
                <a:ext uri="{FF2B5EF4-FFF2-40B4-BE49-F238E27FC236}">
                  <a16:creationId xmlns:a16="http://schemas.microsoft.com/office/drawing/2014/main" id="{567FE47B-C25B-4625-B460-91EF39BCBE0D}"/>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6" name="TextBox 45">
              <a:hlinkClick r:id="rId13" action="ppaction://hlinksldjump"/>
              <a:extLst>
                <a:ext uri="{FF2B5EF4-FFF2-40B4-BE49-F238E27FC236}">
                  <a16:creationId xmlns:a16="http://schemas.microsoft.com/office/drawing/2014/main" id="{FDE98E94-28AD-497C-B654-C2FBAB671DBA}"/>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7" name="Group 46">
            <a:extLst>
              <a:ext uri="{FF2B5EF4-FFF2-40B4-BE49-F238E27FC236}">
                <a16:creationId xmlns:a16="http://schemas.microsoft.com/office/drawing/2014/main" id="{2AC31B28-C3FE-4F15-B4CC-9F27A5032EE1}"/>
              </a:ext>
            </a:extLst>
          </p:cNvPr>
          <p:cNvGrpSpPr/>
          <p:nvPr/>
        </p:nvGrpSpPr>
        <p:grpSpPr>
          <a:xfrm>
            <a:off x="10420121" y="3433496"/>
            <a:ext cx="1775337" cy="333270"/>
            <a:chOff x="11089898" y="1366298"/>
            <a:chExt cx="1097651" cy="333270"/>
          </a:xfrm>
          <a:solidFill>
            <a:schemeClr val="accent1">
              <a:lumMod val="50000"/>
            </a:schemeClr>
          </a:solidFill>
        </p:grpSpPr>
        <p:sp>
          <p:nvSpPr>
            <p:cNvPr id="48" name="Freeform 15">
              <a:extLst>
                <a:ext uri="{FF2B5EF4-FFF2-40B4-BE49-F238E27FC236}">
                  <a16:creationId xmlns:a16="http://schemas.microsoft.com/office/drawing/2014/main" id="{3ECC5518-540D-4A3D-B9C4-E9982C131F7E}"/>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9" name="TextBox 48">
              <a:hlinkClick r:id="rId14" action="ppaction://hlinksldjump"/>
              <a:extLst>
                <a:ext uri="{FF2B5EF4-FFF2-40B4-BE49-F238E27FC236}">
                  <a16:creationId xmlns:a16="http://schemas.microsoft.com/office/drawing/2014/main" id="{E31B9388-49C0-4562-A213-B19237D1DAFF}"/>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50" name="Group 49">
            <a:extLst>
              <a:ext uri="{FF2B5EF4-FFF2-40B4-BE49-F238E27FC236}">
                <a16:creationId xmlns:a16="http://schemas.microsoft.com/office/drawing/2014/main" id="{025D4F14-F115-4DBC-93A0-8C47C6B1746D}"/>
              </a:ext>
            </a:extLst>
          </p:cNvPr>
          <p:cNvGrpSpPr/>
          <p:nvPr/>
        </p:nvGrpSpPr>
        <p:grpSpPr>
          <a:xfrm>
            <a:off x="10422083" y="3783125"/>
            <a:ext cx="1780089" cy="369332"/>
            <a:chOff x="11085393" y="1339380"/>
            <a:chExt cx="1100589" cy="369332"/>
          </a:xfrm>
          <a:solidFill>
            <a:schemeClr val="accent1">
              <a:lumMod val="50000"/>
            </a:schemeClr>
          </a:solidFill>
        </p:grpSpPr>
        <p:sp>
          <p:nvSpPr>
            <p:cNvPr id="51" name="Freeform 15">
              <a:extLst>
                <a:ext uri="{FF2B5EF4-FFF2-40B4-BE49-F238E27FC236}">
                  <a16:creationId xmlns:a16="http://schemas.microsoft.com/office/drawing/2014/main" id="{E8320D75-411B-4C90-BD12-39B110116EC1}"/>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2" name="TextBox 51">
              <a:hlinkClick r:id="rId15" action="ppaction://hlinksldjump"/>
              <a:extLst>
                <a:ext uri="{FF2B5EF4-FFF2-40B4-BE49-F238E27FC236}">
                  <a16:creationId xmlns:a16="http://schemas.microsoft.com/office/drawing/2014/main" id="{2251A26A-EAF6-4BDE-AE01-731AA640A206}"/>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3" name="Group 52">
            <a:extLst>
              <a:ext uri="{FF2B5EF4-FFF2-40B4-BE49-F238E27FC236}">
                <a16:creationId xmlns:a16="http://schemas.microsoft.com/office/drawing/2014/main" id="{78675DF9-2A68-4AF6-BE01-A751A8E03E85}"/>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4" name="Freeform 15">
              <a:hlinkClick r:id="rId16" action="ppaction://hlinksldjump"/>
              <a:extLst>
                <a:ext uri="{FF2B5EF4-FFF2-40B4-BE49-F238E27FC236}">
                  <a16:creationId xmlns:a16="http://schemas.microsoft.com/office/drawing/2014/main" id="{370CA63F-BDD6-4F4C-A9EA-DE4B7EDD98AC}"/>
                </a:ext>
              </a:extLst>
            </p:cNvPr>
            <p:cNvSpPr>
              <a:spLocks/>
            </p:cNvSpPr>
            <p:nvPr/>
          </p:nvSpPr>
          <p:spPr bwMode="auto">
            <a:xfrm>
              <a:off x="11089555" y="1359779"/>
              <a:ext cx="1100518" cy="333270"/>
            </a:xfrm>
            <a:prstGeom prst="rect">
              <a:avLst/>
            </a:prstGeom>
            <a:noFill/>
            <a:ln w="9525">
              <a:solidFill>
                <a:srgbClr val="C78C63"/>
              </a:solidFill>
              <a:round/>
              <a:headEnd/>
              <a:tailEnd/>
            </a:ln>
          </p:spPr>
          <p:txBody>
            <a:bodyPr rot="0" vert="horz" wrap="square" lIns="91440" tIns="45720" rIns="91440" bIns="45720" anchor="t" anchorCtr="0" upright="1">
              <a:noAutofit/>
            </a:bodyPr>
            <a:lstStyle/>
            <a:p>
              <a:endParaRPr lang="en-GB"/>
            </a:p>
          </p:txBody>
        </p:sp>
        <p:sp>
          <p:nvSpPr>
            <p:cNvPr id="55" name="TextBox 54">
              <a:hlinkClick r:id="rId16" action="ppaction://hlinksldjump"/>
              <a:extLst>
                <a:ext uri="{FF2B5EF4-FFF2-40B4-BE49-F238E27FC236}">
                  <a16:creationId xmlns:a16="http://schemas.microsoft.com/office/drawing/2014/main" id="{E3A2C3C6-8BB8-4A93-990E-8612AB579148}"/>
                </a:ext>
              </a:extLst>
            </p:cNvPr>
            <p:cNvSpPr txBox="1"/>
            <p:nvPr/>
          </p:nvSpPr>
          <p:spPr>
            <a:xfrm>
              <a:off x="11047680" y="1358715"/>
              <a:ext cx="1093675" cy="369332"/>
            </a:xfrm>
            <a:prstGeom prst="rect">
              <a:avLst/>
            </a:prstGeom>
            <a:noFill/>
            <a:ln>
              <a:noFill/>
            </a:ln>
          </p:spPr>
          <p:txBody>
            <a:bodyPr wrap="square" rtlCol="0">
              <a:spAutoFit/>
            </a:bodyPr>
            <a:lstStyle/>
            <a:p>
              <a:pPr algn="r"/>
              <a:r>
                <a:rPr lang="en-GB" sz="900">
                  <a:solidFill>
                    <a:srgbClr val="C78C63"/>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rgbClr val="C78C63"/>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6" name="Group 55">
            <a:extLst>
              <a:ext uri="{FF2B5EF4-FFF2-40B4-BE49-F238E27FC236}">
                <a16:creationId xmlns:a16="http://schemas.microsoft.com/office/drawing/2014/main" id="{D38FCE84-4247-4822-B38C-F5E47B3ADC1E}"/>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7" name="Freeform 15">
              <a:extLst>
                <a:ext uri="{FF2B5EF4-FFF2-40B4-BE49-F238E27FC236}">
                  <a16:creationId xmlns:a16="http://schemas.microsoft.com/office/drawing/2014/main" id="{229E8E61-812B-4946-AD44-65D84BE6EA26}"/>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8" name="TextBox 57">
              <a:hlinkClick r:id="rId17" action="ppaction://hlinksldjump"/>
              <a:extLst>
                <a:ext uri="{FF2B5EF4-FFF2-40B4-BE49-F238E27FC236}">
                  <a16:creationId xmlns:a16="http://schemas.microsoft.com/office/drawing/2014/main" id="{8A11C470-1555-4F07-BE3C-D2CE1ACB0D8E}"/>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59" name="Group 58">
            <a:extLst>
              <a:ext uri="{FF2B5EF4-FFF2-40B4-BE49-F238E27FC236}">
                <a16:creationId xmlns:a16="http://schemas.microsoft.com/office/drawing/2014/main" id="{3DAC0D38-8EC5-4B86-BB45-653982BB8C62}"/>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60" name="Freeform 15">
              <a:hlinkClick r:id="rId18" action="ppaction://hlinksldjump"/>
              <a:extLst>
                <a:ext uri="{FF2B5EF4-FFF2-40B4-BE49-F238E27FC236}">
                  <a16:creationId xmlns:a16="http://schemas.microsoft.com/office/drawing/2014/main" id="{AA49B558-6BAD-4794-9C7C-DF854806552B}"/>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1" name="TextBox 60">
              <a:hlinkClick r:id="rId18" action="ppaction://hlinksldjump"/>
              <a:extLst>
                <a:ext uri="{FF2B5EF4-FFF2-40B4-BE49-F238E27FC236}">
                  <a16:creationId xmlns:a16="http://schemas.microsoft.com/office/drawing/2014/main" id="{DD5CC346-59C2-4EB5-A614-EE3167F9ED13}"/>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2" name="Group 61">
            <a:extLst>
              <a:ext uri="{FF2B5EF4-FFF2-40B4-BE49-F238E27FC236}">
                <a16:creationId xmlns:a16="http://schemas.microsoft.com/office/drawing/2014/main" id="{16364CB0-E134-495E-8100-C52668595BDA}"/>
              </a:ext>
            </a:extLst>
          </p:cNvPr>
          <p:cNvGrpSpPr/>
          <p:nvPr/>
        </p:nvGrpSpPr>
        <p:grpSpPr>
          <a:xfrm>
            <a:off x="10426521" y="5342624"/>
            <a:ext cx="1768080" cy="333270"/>
            <a:chOff x="11103440" y="1314782"/>
            <a:chExt cx="1080214" cy="333270"/>
          </a:xfrm>
          <a:solidFill>
            <a:schemeClr val="accent6">
              <a:lumMod val="50000"/>
            </a:schemeClr>
          </a:solidFill>
        </p:grpSpPr>
        <p:sp>
          <p:nvSpPr>
            <p:cNvPr id="63" name="Freeform 15">
              <a:hlinkClick r:id="rId19" action="ppaction://hlinksldjump"/>
              <a:extLst>
                <a:ext uri="{FF2B5EF4-FFF2-40B4-BE49-F238E27FC236}">
                  <a16:creationId xmlns:a16="http://schemas.microsoft.com/office/drawing/2014/main" id="{91A0398B-C4ED-4CFA-9CE4-0640F461A2CA}"/>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4" name="TextBox 63">
              <a:hlinkClick r:id="rId19" action="ppaction://hlinksldjump"/>
              <a:extLst>
                <a:ext uri="{FF2B5EF4-FFF2-40B4-BE49-F238E27FC236}">
                  <a16:creationId xmlns:a16="http://schemas.microsoft.com/office/drawing/2014/main" id="{38ABD828-C1B3-4FF9-9831-ACB1076B3E2D}"/>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5" name="Group 64">
            <a:extLst>
              <a:ext uri="{FF2B5EF4-FFF2-40B4-BE49-F238E27FC236}">
                <a16:creationId xmlns:a16="http://schemas.microsoft.com/office/drawing/2014/main" id="{93C97101-35D2-426E-A6CE-7B0C49E90A3F}"/>
              </a:ext>
            </a:extLst>
          </p:cNvPr>
          <p:cNvGrpSpPr/>
          <p:nvPr/>
        </p:nvGrpSpPr>
        <p:grpSpPr>
          <a:xfrm>
            <a:off x="10416664" y="2325554"/>
            <a:ext cx="1775336" cy="350168"/>
            <a:chOff x="11088332" y="1385248"/>
            <a:chExt cx="1097651" cy="333270"/>
          </a:xfrm>
          <a:solidFill>
            <a:schemeClr val="accent1">
              <a:lumMod val="50000"/>
            </a:schemeClr>
          </a:solidFill>
        </p:grpSpPr>
        <p:sp>
          <p:nvSpPr>
            <p:cNvPr id="66" name="Freeform 15">
              <a:hlinkClick r:id="rId20" action="ppaction://hlinksldjump"/>
              <a:extLst>
                <a:ext uri="{FF2B5EF4-FFF2-40B4-BE49-F238E27FC236}">
                  <a16:creationId xmlns:a16="http://schemas.microsoft.com/office/drawing/2014/main" id="{812C93DF-6194-4CD1-A7C1-2A36C0A4D9FF}"/>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7" name="TextBox 66">
              <a:hlinkClick r:id="rId20" action="ppaction://hlinksldjump"/>
              <a:extLst>
                <a:ext uri="{FF2B5EF4-FFF2-40B4-BE49-F238E27FC236}">
                  <a16:creationId xmlns:a16="http://schemas.microsoft.com/office/drawing/2014/main" id="{04D804D7-1A1A-4A3B-836F-1956B9F0C0AE}"/>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69" name="TextBox 68">
            <a:extLst>
              <a:ext uri="{FF2B5EF4-FFF2-40B4-BE49-F238E27FC236}">
                <a16:creationId xmlns:a16="http://schemas.microsoft.com/office/drawing/2014/main" id="{EBA3C431-D9A3-4775-8093-143D9AABE350}"/>
              </a:ext>
            </a:extLst>
          </p:cNvPr>
          <p:cNvSpPr txBox="1"/>
          <p:nvPr/>
        </p:nvSpPr>
        <p:spPr>
          <a:xfrm>
            <a:off x="11709066" y="6473625"/>
            <a:ext cx="370676" cy="246221"/>
          </a:xfrm>
          <a:prstGeom prst="rect">
            <a:avLst/>
          </a:prstGeom>
          <a:noFill/>
        </p:spPr>
        <p:txBody>
          <a:bodyPr wrap="square" rtlCol="0">
            <a:spAutoFit/>
          </a:bodyPr>
          <a:lstStyle/>
          <a:p>
            <a:r>
              <a:rPr lang="nl-NL" sz="1000">
                <a:solidFill>
                  <a:srgbClr val="0E5772"/>
                </a:solidFill>
              </a:rPr>
              <a:t>10</a:t>
            </a:r>
            <a:endParaRPr lang="en-GB" sz="1000">
              <a:solidFill>
                <a:srgbClr val="0E5772"/>
              </a:solidFill>
            </a:endParaRPr>
          </a:p>
        </p:txBody>
      </p:sp>
    </p:spTree>
    <p:extLst>
      <p:ext uri="{BB962C8B-B14F-4D97-AF65-F5344CB8AC3E}">
        <p14:creationId xmlns:p14="http://schemas.microsoft.com/office/powerpoint/2010/main" val="70815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2"/>
                </p:tgtEl>
              </p:cMediaNode>
            </p:video>
            <p:seq concurrent="1" nextAc="seek">
              <p:cTn id="12" restart="whenNotActive" fill="hold" evtFilter="cancelBubble" nodeType="interactiveSeq">
                <p:stCondLst>
                  <p:cond evt="onClick" delay="0">
                    <p:tgtEl>
                      <p:spTgt spid="2"/>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2"/>
                                        </p:tgtEl>
                                      </p:cBhvr>
                                    </p:cmd>
                                  </p:childTnLst>
                                </p:cTn>
                              </p:par>
                            </p:childTnLst>
                          </p:cTn>
                        </p:par>
                      </p:childTnLst>
                    </p:cTn>
                  </p:par>
                </p:childTnLst>
              </p:cTn>
              <p:nextCondLst>
                <p:cond evt="onClick" delay="0">
                  <p:tgtEl>
                    <p:spTgt spid="2"/>
                  </p:tgtEl>
                </p:cond>
              </p:nextCondLst>
            </p:seq>
            <p:video>
              <p:cMediaNode vol="80000">
                <p:cTn id="17" fill="hold" display="0">
                  <p:stCondLst>
                    <p:cond delay="indefinite"/>
                  </p:stCondLst>
                </p:cTn>
                <p:tgtEl>
                  <p:spTgt spid="3"/>
                </p:tgtEl>
              </p:cMediaNode>
            </p:video>
            <p:seq concurrent="1" nextAc="seek">
              <p:cTn id="18" restart="whenNotActive" fill="hold" evtFilter="cancelBubble" nodeType="interactiveSeq">
                <p:stCondLst>
                  <p:cond evt="onClick" delay="0">
                    <p:tgtEl>
                      <p:spTgt spid="3"/>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C78C63"/>
            </a:solidFill>
            <a:ln>
              <a:noFill/>
            </a:ln>
          </p:spPr>
          <p:txBody>
            <a:bodyPr rot="0" vert="horz" wrap="square" lIns="91440" tIns="45720" rIns="91440" bIns="45720" anchor="t" anchorCtr="0" upright="1">
              <a:noAutofit/>
            </a:bodyPr>
            <a:lstStyle/>
            <a:p>
              <a:endParaRPr lang="en-GB" sz="6000"/>
            </a:p>
          </p:txBody>
        </p:sp>
      </p:grpSp>
      <p:sp>
        <p:nvSpPr>
          <p:cNvPr id="9" name="TextBox 8">
            <a:extLst>
              <a:ext uri="{FF2B5EF4-FFF2-40B4-BE49-F238E27FC236}">
                <a16:creationId xmlns:a16="http://schemas.microsoft.com/office/drawing/2014/main" id="{42C828CA-D002-4D65-9494-598076E4A309}"/>
              </a:ext>
            </a:extLst>
          </p:cNvPr>
          <p:cNvSpPr txBox="1"/>
          <p:nvPr/>
        </p:nvSpPr>
        <p:spPr>
          <a:xfrm>
            <a:off x="624000" y="1234911"/>
            <a:ext cx="6275564" cy="385939"/>
          </a:xfrm>
          <a:prstGeom prst="rect">
            <a:avLst/>
          </a:prstGeom>
          <a:noFill/>
        </p:spPr>
        <p:txBody>
          <a:bodyPr wrap="square" rtlCol="0">
            <a:spAutoFit/>
          </a:bodyPr>
          <a:lstStyle/>
          <a:p>
            <a:pPr>
              <a:lnSpc>
                <a:spcPct val="106000"/>
              </a:lnSpc>
              <a:spcAft>
                <a:spcPts val="800"/>
              </a:spcAft>
            </a:pPr>
            <a:r>
              <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the Niger river valley case</a:t>
            </a:r>
          </a:p>
        </p:txBody>
      </p:sp>
      <p:sp>
        <p:nvSpPr>
          <p:cNvPr id="11" name="TextBox 10">
            <a:extLst>
              <a:ext uri="{FF2B5EF4-FFF2-40B4-BE49-F238E27FC236}">
                <a16:creationId xmlns:a16="http://schemas.microsoft.com/office/drawing/2014/main" id="{651C14D4-176A-4E71-BD15-6F35777ED8D8}"/>
              </a:ext>
            </a:extLst>
          </p:cNvPr>
          <p:cNvSpPr txBox="1"/>
          <p:nvPr/>
        </p:nvSpPr>
        <p:spPr>
          <a:xfrm>
            <a:off x="624000" y="1910859"/>
            <a:ext cx="6084000" cy="4392000"/>
          </a:xfrm>
          <a:prstGeom prst="rect">
            <a:avLst/>
          </a:prstGeom>
          <a:noFill/>
        </p:spPr>
        <p:txBody>
          <a:bodyPr wrap="square" numCol="2" spcCol="360000" rtlCol="0">
            <a:spAutoFit/>
          </a:bodyPr>
          <a:lstStyle/>
          <a:p>
            <a:pPr algn="just">
              <a:lnSpc>
                <a:spcPct val="150000"/>
              </a:lnSpc>
            </a:pPr>
            <a:r>
              <a:rPr lang="en-GB" sz="1000">
                <a:latin typeface="Lucida Sans Unicode" panose="020B0602030504020204" pitchFamily="34" charset="0"/>
                <a:cs typeface="Lucida Sans Unicode" panose="020B0602030504020204" pitchFamily="34" charset="0"/>
              </a:rPr>
              <a:t>The Niger valley in Niger is a poor area with increasing conflicts about natural resources. The Dutch embassy in Niamey is discussing with their partner how to prepare a locally owned programme to reduce the root causes of conflict. Key partner is the ministry that, is amongst other things, responsible for water management and reforestation. Once ready, the programme is expected to be supported through Dutch private sector funding, so the RVO is involved in the early stages. As the plan will require an EA, the NCEA is also involved already. Lessons are emerging for example relating to (i) the link between the role of this ministry and that of other ministries that also having responsibilities related to natural resources management in the same area, and are funded by other donors, (ii) how these different programmes will interact ‘on the ground’ where populations will want to make their own development decisions, and (iii) how to structure multi-sector and multilevel decision-making on the use of natural resources to enable technical analysis in the framework of EA that is meaningful to these decisions, (iv) how to organise the knowledge infrastructure to the benefit of such EA.</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For information please contact </a:t>
            </a:r>
            <a:r>
              <a:rPr lang="en-GB" sz="1000">
                <a:latin typeface="Lucida Sans Unicode" panose="020B0602030504020204" pitchFamily="34" charset="0"/>
                <a:cs typeface="Lucida Sans Unicode" panose="020B0602030504020204" pitchFamily="34" charset="0"/>
                <a:hlinkClick r:id="rId2"/>
              </a:rPr>
              <a:t>Stephen Teeuwen (NCEA) </a:t>
            </a:r>
            <a:r>
              <a:rPr lang="en-GB" sz="1000">
                <a:latin typeface="Lucida Sans Unicode" panose="020B0602030504020204" pitchFamily="34" charset="0"/>
                <a:cs typeface="Lucida Sans Unicode" panose="020B0602030504020204" pitchFamily="34" charset="0"/>
              </a:rPr>
              <a:t>or see the </a:t>
            </a:r>
            <a:r>
              <a:rPr lang="en-GB" sz="1000">
                <a:latin typeface="Lucida Sans Unicode" panose="020B0602030504020204" pitchFamily="34" charset="0"/>
                <a:cs typeface="Lucida Sans Unicode" panose="020B0602030504020204" pitchFamily="34" charset="0"/>
                <a:hlinkClick r:id="rId3"/>
              </a:rPr>
              <a:t>NCEA site</a:t>
            </a:r>
            <a:r>
              <a:rPr lang="en-GB" sz="1000">
                <a:latin typeface="Lucida Sans Unicode" panose="020B0602030504020204" pitchFamily="34" charset="0"/>
                <a:cs typeface="Lucida Sans Unicode" panose="020B0602030504020204" pitchFamily="34" charset="0"/>
              </a:rPr>
              <a:t>. </a:t>
            </a:r>
          </a:p>
        </p:txBody>
      </p:sp>
      <p:sp>
        <p:nvSpPr>
          <p:cNvPr id="35" name="TextBox 34">
            <a:extLst>
              <a:ext uri="{FF2B5EF4-FFF2-40B4-BE49-F238E27FC236}">
                <a16:creationId xmlns:a16="http://schemas.microsoft.com/office/drawing/2014/main" id="{42E9ED0B-B13C-4FA3-A6A5-1DF56E42EC6F}"/>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pic>
        <p:nvPicPr>
          <p:cNvPr id="40" name="Picture 39">
            <a:hlinkClick r:id="rId4"/>
            <a:extLst>
              <a:ext uri="{FF2B5EF4-FFF2-40B4-BE49-F238E27FC236}">
                <a16:creationId xmlns:a16="http://schemas.microsoft.com/office/drawing/2014/main" id="{A9A819F9-9C43-4D68-8746-4B892395A7D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81630" y="2027591"/>
            <a:ext cx="2543695" cy="1416701"/>
          </a:xfrm>
          <a:prstGeom prst="rect">
            <a:avLst/>
          </a:prstGeom>
        </p:spPr>
      </p:pic>
      <p:sp>
        <p:nvSpPr>
          <p:cNvPr id="41" name="TextBox 40">
            <a:extLst>
              <a:ext uri="{FF2B5EF4-FFF2-40B4-BE49-F238E27FC236}">
                <a16:creationId xmlns:a16="http://schemas.microsoft.com/office/drawing/2014/main" id="{D489D841-00AC-4DFF-A0EA-AC12AB77BDA2}"/>
              </a:ext>
            </a:extLst>
          </p:cNvPr>
          <p:cNvSpPr txBox="1"/>
          <p:nvPr/>
        </p:nvSpPr>
        <p:spPr>
          <a:xfrm>
            <a:off x="7078745" y="3500828"/>
            <a:ext cx="2749463" cy="338554"/>
          </a:xfrm>
          <a:prstGeom prst="rect">
            <a:avLst/>
          </a:prstGeom>
          <a:noFill/>
        </p:spPr>
        <p:txBody>
          <a:bodyPr wrap="square" rtlCol="0">
            <a:spAutoFit/>
          </a:bodyPr>
          <a:lstStyle/>
          <a:p>
            <a:r>
              <a:rPr kumimoji="0" lang="en-GB" sz="800" b="0" i="0" u="sng" strike="noStrike" kern="1200" cap="none" spc="0" normalizeH="0" baseline="0" noProof="0">
                <a:ln>
                  <a:noFill/>
                </a:ln>
                <a:solidFill>
                  <a:srgbClr val="0563C1"/>
                </a:solidFill>
                <a:effectLst/>
                <a:uLnTx/>
                <a:uFillTx/>
                <a:latin typeface="Lucida Sans Unicode" panose="020B0602030504020204" pitchFamily="34" charset="0"/>
                <a:ea typeface="Calibri" panose="020F0502020204030204" pitchFamily="34" charset="0"/>
                <a:cs typeface="Lucida Sans Unicode" panose="020B0602030504020204" pitchFamily="34" charset="0"/>
                <a:hlinkClick r:id="rId6"/>
              </a:rPr>
              <a:t>Here</a:t>
            </a:r>
            <a:r>
              <a:rPr kumimoji="0" lang="en-GB" sz="800" b="0" i="0" u="none" strike="noStrike" kern="1200" cap="none" spc="0" normalizeH="0" baseline="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 you can stream the Niger case of the 18</a:t>
            </a:r>
            <a:r>
              <a:rPr kumimoji="0" lang="en-GB" sz="800" b="0" i="0" u="none" strike="noStrike" kern="1200" cap="none" spc="0" normalizeH="0" baseline="3000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th</a:t>
            </a:r>
            <a:r>
              <a:rPr kumimoji="0" lang="en-GB" sz="800" b="0" i="0" u="none" strike="noStrike" kern="1200" cap="none" spc="0" normalizeH="0" baseline="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 of January 2022</a:t>
            </a:r>
            <a:endParaRPr lang="en-GB" sz="500"/>
          </a:p>
        </p:txBody>
      </p:sp>
      <p:grpSp>
        <p:nvGrpSpPr>
          <p:cNvPr id="42" name="Group 41">
            <a:extLst>
              <a:ext uri="{FF2B5EF4-FFF2-40B4-BE49-F238E27FC236}">
                <a16:creationId xmlns:a16="http://schemas.microsoft.com/office/drawing/2014/main" id="{96460EF9-BF2A-4321-9FBA-7E83AAE6F263}"/>
              </a:ext>
            </a:extLst>
          </p:cNvPr>
          <p:cNvGrpSpPr/>
          <p:nvPr/>
        </p:nvGrpSpPr>
        <p:grpSpPr>
          <a:xfrm>
            <a:off x="10416664" y="2705684"/>
            <a:ext cx="1775336" cy="350168"/>
            <a:chOff x="11088332" y="1385248"/>
            <a:chExt cx="1097651" cy="333270"/>
          </a:xfrm>
          <a:solidFill>
            <a:schemeClr val="accent1">
              <a:lumMod val="50000"/>
            </a:schemeClr>
          </a:solidFill>
        </p:grpSpPr>
        <p:sp>
          <p:nvSpPr>
            <p:cNvPr id="43" name="Freeform 15">
              <a:hlinkClick r:id="rId7" action="ppaction://hlinksldjump"/>
              <a:extLst>
                <a:ext uri="{FF2B5EF4-FFF2-40B4-BE49-F238E27FC236}">
                  <a16:creationId xmlns:a16="http://schemas.microsoft.com/office/drawing/2014/main" id="{F2AC1946-AA50-423C-998D-80D624F501A9}"/>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4" name="TextBox 43">
              <a:hlinkClick r:id="rId7" action="ppaction://hlinksldjump"/>
              <a:extLst>
                <a:ext uri="{FF2B5EF4-FFF2-40B4-BE49-F238E27FC236}">
                  <a16:creationId xmlns:a16="http://schemas.microsoft.com/office/drawing/2014/main" id="{6D77BEB6-DC73-413D-AC06-213193DFE9F4}"/>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5" name="Group 44">
            <a:extLst>
              <a:ext uri="{FF2B5EF4-FFF2-40B4-BE49-F238E27FC236}">
                <a16:creationId xmlns:a16="http://schemas.microsoft.com/office/drawing/2014/main" id="{1CD16A72-405B-41DD-A963-1174997550AC}"/>
              </a:ext>
            </a:extLst>
          </p:cNvPr>
          <p:cNvGrpSpPr/>
          <p:nvPr/>
        </p:nvGrpSpPr>
        <p:grpSpPr>
          <a:xfrm>
            <a:off x="10416660" y="3070925"/>
            <a:ext cx="1777939" cy="369332"/>
            <a:chOff x="11080409" y="1358367"/>
            <a:chExt cx="1099260" cy="369332"/>
          </a:xfrm>
          <a:solidFill>
            <a:schemeClr val="accent1">
              <a:lumMod val="50000"/>
            </a:schemeClr>
          </a:solidFill>
        </p:grpSpPr>
        <p:sp>
          <p:nvSpPr>
            <p:cNvPr id="46" name="Freeform 15">
              <a:hlinkClick r:id="rId8" action="ppaction://hlinksldjump"/>
              <a:extLst>
                <a:ext uri="{FF2B5EF4-FFF2-40B4-BE49-F238E27FC236}">
                  <a16:creationId xmlns:a16="http://schemas.microsoft.com/office/drawing/2014/main" id="{C2E593A8-8AD9-4C1D-9634-DADA4D5591A1}"/>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7" name="TextBox 46">
              <a:hlinkClick r:id="rId8" action="ppaction://hlinksldjump"/>
              <a:extLst>
                <a:ext uri="{FF2B5EF4-FFF2-40B4-BE49-F238E27FC236}">
                  <a16:creationId xmlns:a16="http://schemas.microsoft.com/office/drawing/2014/main" id="{EEBF0AEF-A218-481C-B741-FA0A0771201C}"/>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8" name="Group 47">
            <a:extLst>
              <a:ext uri="{FF2B5EF4-FFF2-40B4-BE49-F238E27FC236}">
                <a16:creationId xmlns:a16="http://schemas.microsoft.com/office/drawing/2014/main" id="{9FAE209A-41D3-4C16-B09E-F366DA93C2AD}"/>
              </a:ext>
            </a:extLst>
          </p:cNvPr>
          <p:cNvGrpSpPr/>
          <p:nvPr/>
        </p:nvGrpSpPr>
        <p:grpSpPr>
          <a:xfrm>
            <a:off x="10420121" y="3433496"/>
            <a:ext cx="1775337" cy="333270"/>
            <a:chOff x="11089898" y="1366298"/>
            <a:chExt cx="1097651" cy="333270"/>
          </a:xfrm>
          <a:solidFill>
            <a:schemeClr val="accent1">
              <a:lumMod val="50000"/>
            </a:schemeClr>
          </a:solidFill>
        </p:grpSpPr>
        <p:sp>
          <p:nvSpPr>
            <p:cNvPr id="49" name="Freeform 15">
              <a:extLst>
                <a:ext uri="{FF2B5EF4-FFF2-40B4-BE49-F238E27FC236}">
                  <a16:creationId xmlns:a16="http://schemas.microsoft.com/office/drawing/2014/main" id="{E17037E6-4FCC-49E4-9805-7D492B4BB90D}"/>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0" name="TextBox 49">
              <a:hlinkClick r:id="rId9" action="ppaction://hlinksldjump"/>
              <a:extLst>
                <a:ext uri="{FF2B5EF4-FFF2-40B4-BE49-F238E27FC236}">
                  <a16:creationId xmlns:a16="http://schemas.microsoft.com/office/drawing/2014/main" id="{C2C549CF-3768-43EE-8448-E86BE350F0B8}"/>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51" name="Group 50">
            <a:extLst>
              <a:ext uri="{FF2B5EF4-FFF2-40B4-BE49-F238E27FC236}">
                <a16:creationId xmlns:a16="http://schemas.microsoft.com/office/drawing/2014/main" id="{B72ECA09-C519-4CB3-8726-98D80283420F}"/>
              </a:ext>
            </a:extLst>
          </p:cNvPr>
          <p:cNvGrpSpPr/>
          <p:nvPr/>
        </p:nvGrpSpPr>
        <p:grpSpPr>
          <a:xfrm>
            <a:off x="10422083" y="3783125"/>
            <a:ext cx="1780089" cy="369332"/>
            <a:chOff x="11085393" y="1339380"/>
            <a:chExt cx="1100589" cy="369332"/>
          </a:xfrm>
          <a:solidFill>
            <a:schemeClr val="accent1">
              <a:lumMod val="50000"/>
            </a:schemeClr>
          </a:solidFill>
        </p:grpSpPr>
        <p:sp>
          <p:nvSpPr>
            <p:cNvPr id="52" name="Freeform 15">
              <a:extLst>
                <a:ext uri="{FF2B5EF4-FFF2-40B4-BE49-F238E27FC236}">
                  <a16:creationId xmlns:a16="http://schemas.microsoft.com/office/drawing/2014/main" id="{3A914A4C-4A7F-43DF-A221-6232D1DAED33}"/>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3" name="TextBox 52">
              <a:hlinkClick r:id="rId10" action="ppaction://hlinksldjump"/>
              <a:extLst>
                <a:ext uri="{FF2B5EF4-FFF2-40B4-BE49-F238E27FC236}">
                  <a16:creationId xmlns:a16="http://schemas.microsoft.com/office/drawing/2014/main" id="{71506551-D422-4690-B848-E3C0C748D08D}"/>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4" name="Group 53">
            <a:extLst>
              <a:ext uri="{FF2B5EF4-FFF2-40B4-BE49-F238E27FC236}">
                <a16:creationId xmlns:a16="http://schemas.microsoft.com/office/drawing/2014/main" id="{8D4ABD65-37D7-443F-A60C-1FB108C8B8DD}"/>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5" name="Freeform 15">
              <a:hlinkClick r:id="rId11" action="ppaction://hlinksldjump"/>
              <a:extLst>
                <a:ext uri="{FF2B5EF4-FFF2-40B4-BE49-F238E27FC236}">
                  <a16:creationId xmlns:a16="http://schemas.microsoft.com/office/drawing/2014/main" id="{C32219BF-7294-43EC-9930-A876CF184471}"/>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6" name="TextBox 55">
              <a:hlinkClick r:id="rId11" action="ppaction://hlinksldjump"/>
              <a:extLst>
                <a:ext uri="{FF2B5EF4-FFF2-40B4-BE49-F238E27FC236}">
                  <a16:creationId xmlns:a16="http://schemas.microsoft.com/office/drawing/2014/main" id="{B1C592DA-9138-4A86-89B2-0B161F26D9E0}"/>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7" name="Group 56">
            <a:extLst>
              <a:ext uri="{FF2B5EF4-FFF2-40B4-BE49-F238E27FC236}">
                <a16:creationId xmlns:a16="http://schemas.microsoft.com/office/drawing/2014/main" id="{435B78C1-5628-4AE3-9837-F897C5E79B2B}"/>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8" name="Freeform 15">
              <a:extLst>
                <a:ext uri="{FF2B5EF4-FFF2-40B4-BE49-F238E27FC236}">
                  <a16:creationId xmlns:a16="http://schemas.microsoft.com/office/drawing/2014/main" id="{6ABD3FCB-7E2C-4B61-93C2-744672130FAD}"/>
                </a:ext>
              </a:extLst>
            </p:cNvPr>
            <p:cNvSpPr>
              <a:spLocks/>
            </p:cNvSpPr>
            <p:nvPr/>
          </p:nvSpPr>
          <p:spPr bwMode="auto">
            <a:xfrm>
              <a:off x="11079400" y="1352917"/>
              <a:ext cx="1113319" cy="333270"/>
            </a:xfrm>
            <a:prstGeom prst="rect">
              <a:avLst/>
            </a:prstGeom>
            <a:solidFill>
              <a:schemeClr val="bg1"/>
            </a:solidFill>
            <a:ln w="9525">
              <a:solidFill>
                <a:srgbClr val="000000"/>
              </a:solidFill>
              <a:round/>
              <a:headEnd/>
              <a:tailEnd/>
            </a:ln>
          </p:spPr>
          <p:txBody>
            <a:bodyPr rot="0" vert="horz" wrap="square" lIns="91440" tIns="45720" rIns="91440" bIns="45720" anchor="t" anchorCtr="0" upright="1">
              <a:noAutofit/>
            </a:bodyPr>
            <a:lstStyle/>
            <a:p>
              <a:endParaRPr lang="en-GB">
                <a:solidFill>
                  <a:srgbClr val="C78C63"/>
                </a:solidFill>
              </a:endParaRPr>
            </a:p>
          </p:txBody>
        </p:sp>
        <p:sp>
          <p:nvSpPr>
            <p:cNvPr id="59" name="TextBox 58">
              <a:hlinkClick r:id="rId12" action="ppaction://hlinksldjump"/>
              <a:extLst>
                <a:ext uri="{FF2B5EF4-FFF2-40B4-BE49-F238E27FC236}">
                  <a16:creationId xmlns:a16="http://schemas.microsoft.com/office/drawing/2014/main" id="{5FC70A56-4639-43E4-AA54-AF775C1EA30A}"/>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rgbClr val="C78C63"/>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rgbClr val="C78C63"/>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60" name="Group 59">
            <a:extLst>
              <a:ext uri="{FF2B5EF4-FFF2-40B4-BE49-F238E27FC236}">
                <a16:creationId xmlns:a16="http://schemas.microsoft.com/office/drawing/2014/main" id="{EC4F2DB3-91A9-4846-87F3-D930F9A1D8F5}"/>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61" name="Freeform 15">
              <a:hlinkClick r:id="rId13" action="ppaction://hlinksldjump"/>
              <a:extLst>
                <a:ext uri="{FF2B5EF4-FFF2-40B4-BE49-F238E27FC236}">
                  <a16:creationId xmlns:a16="http://schemas.microsoft.com/office/drawing/2014/main" id="{DF125041-A5DA-43A9-8DF9-CE7099067A8C}"/>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2" name="TextBox 61">
              <a:hlinkClick r:id="rId13" action="ppaction://hlinksldjump"/>
              <a:extLst>
                <a:ext uri="{FF2B5EF4-FFF2-40B4-BE49-F238E27FC236}">
                  <a16:creationId xmlns:a16="http://schemas.microsoft.com/office/drawing/2014/main" id="{E078BEC0-D475-4594-81A2-7E0DFBC76DB0}"/>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3" name="Group 62">
            <a:extLst>
              <a:ext uri="{FF2B5EF4-FFF2-40B4-BE49-F238E27FC236}">
                <a16:creationId xmlns:a16="http://schemas.microsoft.com/office/drawing/2014/main" id="{2FBFF6E0-CDE0-4804-ADBB-1BD2564F9A07}"/>
              </a:ext>
            </a:extLst>
          </p:cNvPr>
          <p:cNvGrpSpPr/>
          <p:nvPr/>
        </p:nvGrpSpPr>
        <p:grpSpPr>
          <a:xfrm>
            <a:off x="10426521" y="5342624"/>
            <a:ext cx="1768080" cy="333270"/>
            <a:chOff x="11103440" y="1314782"/>
            <a:chExt cx="1080214" cy="333270"/>
          </a:xfrm>
          <a:solidFill>
            <a:schemeClr val="accent6">
              <a:lumMod val="50000"/>
            </a:schemeClr>
          </a:solidFill>
        </p:grpSpPr>
        <p:sp>
          <p:nvSpPr>
            <p:cNvPr id="64" name="Freeform 15">
              <a:hlinkClick r:id="rId14" action="ppaction://hlinksldjump"/>
              <a:extLst>
                <a:ext uri="{FF2B5EF4-FFF2-40B4-BE49-F238E27FC236}">
                  <a16:creationId xmlns:a16="http://schemas.microsoft.com/office/drawing/2014/main" id="{3892F05D-E455-4129-AB3D-631DACE6A50E}"/>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5" name="TextBox 64">
              <a:hlinkClick r:id="rId14" action="ppaction://hlinksldjump"/>
              <a:extLst>
                <a:ext uri="{FF2B5EF4-FFF2-40B4-BE49-F238E27FC236}">
                  <a16:creationId xmlns:a16="http://schemas.microsoft.com/office/drawing/2014/main" id="{0200A414-7434-49C3-8C40-AE93037E96D9}"/>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6" name="Group 65">
            <a:extLst>
              <a:ext uri="{FF2B5EF4-FFF2-40B4-BE49-F238E27FC236}">
                <a16:creationId xmlns:a16="http://schemas.microsoft.com/office/drawing/2014/main" id="{B095EF3C-5738-4958-9A40-3507C8681C3B}"/>
              </a:ext>
            </a:extLst>
          </p:cNvPr>
          <p:cNvGrpSpPr/>
          <p:nvPr/>
        </p:nvGrpSpPr>
        <p:grpSpPr>
          <a:xfrm>
            <a:off x="10416664" y="2325554"/>
            <a:ext cx="1775336" cy="350168"/>
            <a:chOff x="11088332" y="1385248"/>
            <a:chExt cx="1097651" cy="333270"/>
          </a:xfrm>
          <a:solidFill>
            <a:schemeClr val="accent1">
              <a:lumMod val="50000"/>
            </a:schemeClr>
          </a:solidFill>
        </p:grpSpPr>
        <p:sp>
          <p:nvSpPr>
            <p:cNvPr id="67" name="Freeform 15">
              <a:hlinkClick r:id="rId15" action="ppaction://hlinksldjump"/>
              <a:extLst>
                <a:ext uri="{FF2B5EF4-FFF2-40B4-BE49-F238E27FC236}">
                  <a16:creationId xmlns:a16="http://schemas.microsoft.com/office/drawing/2014/main" id="{762030AB-FBD1-4B62-8E37-3E67D51CD9D6}"/>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8" name="TextBox 67">
              <a:hlinkClick r:id="rId15" action="ppaction://hlinksldjump"/>
              <a:extLst>
                <a:ext uri="{FF2B5EF4-FFF2-40B4-BE49-F238E27FC236}">
                  <a16:creationId xmlns:a16="http://schemas.microsoft.com/office/drawing/2014/main" id="{1B02DAF6-517F-48C4-AB2F-BE3E7B9D1A6B}"/>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39" name="TextBox 38">
            <a:extLst>
              <a:ext uri="{FF2B5EF4-FFF2-40B4-BE49-F238E27FC236}">
                <a16:creationId xmlns:a16="http://schemas.microsoft.com/office/drawing/2014/main" id="{CC89B2F4-8B9A-4E21-BB2D-7841419CD8B2}"/>
              </a:ext>
            </a:extLst>
          </p:cNvPr>
          <p:cNvSpPr txBox="1"/>
          <p:nvPr/>
        </p:nvSpPr>
        <p:spPr>
          <a:xfrm>
            <a:off x="11709066" y="6473625"/>
            <a:ext cx="370676" cy="246221"/>
          </a:xfrm>
          <a:prstGeom prst="rect">
            <a:avLst/>
          </a:prstGeom>
          <a:noFill/>
        </p:spPr>
        <p:txBody>
          <a:bodyPr wrap="square" rtlCol="0">
            <a:spAutoFit/>
          </a:bodyPr>
          <a:lstStyle/>
          <a:p>
            <a:r>
              <a:rPr lang="nl-NL" sz="1000">
                <a:solidFill>
                  <a:srgbClr val="0E5772"/>
                </a:solidFill>
              </a:rPr>
              <a:t>11</a:t>
            </a:r>
            <a:endParaRPr lang="en-GB" sz="1000">
              <a:solidFill>
                <a:srgbClr val="0E5772"/>
              </a:solidFill>
            </a:endParaRPr>
          </a:p>
        </p:txBody>
      </p:sp>
    </p:spTree>
    <p:extLst>
      <p:ext uri="{BB962C8B-B14F-4D97-AF65-F5344CB8AC3E}">
        <p14:creationId xmlns:p14="http://schemas.microsoft.com/office/powerpoint/2010/main" val="927822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C78C63"/>
            </a:solidFill>
            <a:ln>
              <a:noFill/>
            </a:ln>
          </p:spPr>
          <p:txBody>
            <a:bodyPr rot="0" vert="horz" wrap="square" lIns="91440" tIns="45720" rIns="91440" bIns="45720" anchor="t" anchorCtr="0" upright="1">
              <a:noAutofit/>
            </a:bodyPr>
            <a:lstStyle/>
            <a:p>
              <a:endParaRPr lang="en-GB" sz="6000"/>
            </a:p>
          </p:txBody>
        </p:sp>
      </p:grpSp>
      <p:sp>
        <p:nvSpPr>
          <p:cNvPr id="9" name="TextBox 8">
            <a:extLst>
              <a:ext uri="{FF2B5EF4-FFF2-40B4-BE49-F238E27FC236}">
                <a16:creationId xmlns:a16="http://schemas.microsoft.com/office/drawing/2014/main" id="{42C828CA-D002-4D65-9494-598076E4A309}"/>
              </a:ext>
            </a:extLst>
          </p:cNvPr>
          <p:cNvSpPr txBox="1"/>
          <p:nvPr/>
        </p:nvSpPr>
        <p:spPr>
          <a:xfrm>
            <a:off x="623999" y="1234911"/>
            <a:ext cx="6247855" cy="385939"/>
          </a:xfrm>
          <a:prstGeom prst="rect">
            <a:avLst/>
          </a:prstGeom>
          <a:noFill/>
        </p:spPr>
        <p:txBody>
          <a:bodyPr wrap="square" rtlCol="0">
            <a:spAutoFit/>
          </a:bodyPr>
          <a:lstStyle/>
          <a:p>
            <a:pPr>
              <a:lnSpc>
                <a:spcPct val="106000"/>
              </a:lnSpc>
              <a:spcAft>
                <a:spcPts val="800"/>
              </a:spcAft>
            </a:pPr>
            <a:r>
              <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 the Brahmaputra case</a:t>
            </a:r>
          </a:p>
        </p:txBody>
      </p:sp>
      <p:sp>
        <p:nvSpPr>
          <p:cNvPr id="11" name="TextBox 10">
            <a:extLst>
              <a:ext uri="{FF2B5EF4-FFF2-40B4-BE49-F238E27FC236}">
                <a16:creationId xmlns:a16="http://schemas.microsoft.com/office/drawing/2014/main" id="{651C14D4-176A-4E71-BD15-6F35777ED8D8}"/>
              </a:ext>
            </a:extLst>
          </p:cNvPr>
          <p:cNvSpPr txBox="1"/>
          <p:nvPr/>
        </p:nvSpPr>
        <p:spPr>
          <a:xfrm>
            <a:off x="620422" y="1873703"/>
            <a:ext cx="6084000" cy="4392000"/>
          </a:xfrm>
          <a:prstGeom prst="rect">
            <a:avLst/>
          </a:prstGeom>
          <a:noFill/>
        </p:spPr>
        <p:txBody>
          <a:bodyPr wrap="square" numCol="2" spcCol="360000" rtlCol="0">
            <a:spAutoFit/>
          </a:bodyPr>
          <a:lstStyle/>
          <a:p>
            <a:pPr algn="just">
              <a:lnSpc>
                <a:spcPct val="150000"/>
              </a:lnSpc>
            </a:pPr>
            <a:r>
              <a:rPr lang="en-GB" sz="1000">
                <a:latin typeface="Lucida Sans Unicode" panose="020B0602030504020204" pitchFamily="34" charset="0"/>
                <a:cs typeface="Lucida Sans Unicode" panose="020B0602030504020204" pitchFamily="34" charset="0"/>
              </a:rPr>
              <a:t>Bangladesh is implementing a 25-year river stabilisation program for the Jamuna-Padma-Lower Meghna river system. The programme is divided in five phases of five years each. In the first phase a River Stabilisation plan was made supported by an EA and the NCEA. This first phase resulted in some important lessons that will be applied in the second phase in which the plan will be adjusted with the help of a new version of the EA. Important shifts are: </a:t>
            </a:r>
          </a:p>
          <a:p>
            <a:pPr marL="171450" indent="-171450" algn="just">
              <a:lnSpc>
                <a:spcPct val="150000"/>
              </a:lnSpc>
              <a:buFont typeface="Arial" panose="020B0604020202020204" pitchFamily="34" charset="0"/>
              <a:buChar char="•"/>
            </a:pPr>
            <a:r>
              <a:rPr lang="en-GB" sz="1000">
                <a:latin typeface="Lucida Sans Unicode" panose="020B0602030504020204" pitchFamily="34" charset="0"/>
                <a:cs typeface="Lucida Sans Unicode" panose="020B0602030504020204" pitchFamily="34" charset="0"/>
              </a:rPr>
              <a:t>From the Water Development Board originally being solely responsible for the plan, to multiple parties being responsible now. </a:t>
            </a:r>
          </a:p>
          <a:p>
            <a:pPr marL="171450" indent="-171450" algn="just">
              <a:lnSpc>
                <a:spcPct val="150000"/>
              </a:lnSpc>
              <a:buFont typeface="Arial" panose="020B0604020202020204" pitchFamily="34" charset="0"/>
              <a:buChar char="•"/>
            </a:pPr>
            <a:r>
              <a:rPr lang="en-GB" sz="1000">
                <a:latin typeface="Lucida Sans Unicode" panose="020B0602030504020204" pitchFamily="34" charset="0"/>
                <a:cs typeface="Lucida Sans Unicode" panose="020B0602030504020204" pitchFamily="34" charset="0"/>
              </a:rPr>
              <a:t>From an originally very narrow technical approach to an integral multi sector approach. </a:t>
            </a:r>
          </a:p>
          <a:p>
            <a:pPr marL="171450" indent="-171450" algn="just">
              <a:lnSpc>
                <a:spcPct val="150000"/>
              </a:lnSpc>
              <a:buFont typeface="Arial" panose="020B0604020202020204" pitchFamily="34" charset="0"/>
              <a:buChar char="•"/>
            </a:pPr>
            <a:r>
              <a:rPr lang="en-GB" sz="1000">
                <a:latin typeface="Lucida Sans Unicode" panose="020B0602030504020204" pitchFamily="34" charset="0"/>
                <a:cs typeface="Lucida Sans Unicode" panose="020B0602030504020204" pitchFamily="34" charset="0"/>
              </a:rPr>
              <a:t>From a focus on ‘joint decision making’ first to ‘joint plan designing’ now. </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The plan has a huge resettlement challenge; originally this was not on the radar. It is now being discussed to apply SESA in the implementation of regional specific plans that have been identified in the Netherlands supported Bangladesh Delta Plan 2100.</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effectLst/>
                <a:latin typeface="Lucida Sans Unicode" panose="020B0602030504020204" pitchFamily="34" charset="0"/>
                <a:ea typeface="Calibri" panose="020F0502020204030204" pitchFamily="34" charset="0"/>
                <a:cs typeface="Lucida Sans Unicode" panose="020B0602030504020204" pitchFamily="34" charset="0"/>
              </a:rPr>
              <a:t>For more information please contact </a:t>
            </a:r>
          </a:p>
          <a:p>
            <a:pPr algn="just">
              <a:lnSpc>
                <a:spcPct val="150000"/>
              </a:lnSpc>
            </a:pPr>
            <a:r>
              <a:rPr lang="en-GB" sz="1000">
                <a:latin typeface="Lucida Sans Unicode" panose="020B0602030504020204" pitchFamily="34" charset="0"/>
                <a:cs typeface="Lucida Sans Unicode" panose="020B0602030504020204" pitchFamily="34" charset="0"/>
                <a:hlinkClick r:id="rId2"/>
              </a:rPr>
              <a:t>Arend Kolhoff (NCEA)</a:t>
            </a:r>
            <a:r>
              <a:rPr lang="en-GB" sz="1000">
                <a:latin typeface="Lucida Sans Unicode" panose="020B0602030504020204" pitchFamily="34" charset="0"/>
                <a:cs typeface="Lucida Sans Unicode" panose="020B0602030504020204" pitchFamily="34" charset="0"/>
              </a:rPr>
              <a:t> or the </a:t>
            </a:r>
            <a:r>
              <a:rPr lang="en-GB" sz="1000">
                <a:latin typeface="Lucida Sans Unicode" panose="020B0602030504020204" pitchFamily="34" charset="0"/>
                <a:cs typeface="Lucida Sans Unicode" panose="020B0602030504020204" pitchFamily="34" charset="0"/>
                <a:hlinkClick r:id="rId3"/>
              </a:rPr>
              <a:t>NCEA site</a:t>
            </a:r>
            <a:r>
              <a:rPr lang="en-GB" sz="1000">
                <a:latin typeface="Lucida Sans Unicode" panose="020B0602030504020204" pitchFamily="34" charset="0"/>
                <a:cs typeface="Lucida Sans Unicode" panose="020B0602030504020204" pitchFamily="34" charset="0"/>
              </a:rPr>
              <a:t>. </a:t>
            </a:r>
          </a:p>
        </p:txBody>
      </p:sp>
      <p:sp>
        <p:nvSpPr>
          <p:cNvPr id="35" name="TextBox 34">
            <a:extLst>
              <a:ext uri="{FF2B5EF4-FFF2-40B4-BE49-F238E27FC236}">
                <a16:creationId xmlns:a16="http://schemas.microsoft.com/office/drawing/2014/main" id="{064D8B90-8154-407D-A50A-5220C2145BE3}"/>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pic>
        <p:nvPicPr>
          <p:cNvPr id="3" name="Picture 2">
            <a:hlinkClick r:id="rId4"/>
            <a:extLst>
              <a:ext uri="{FF2B5EF4-FFF2-40B4-BE49-F238E27FC236}">
                <a16:creationId xmlns:a16="http://schemas.microsoft.com/office/drawing/2014/main" id="{5B1258E2-BF46-433A-AB8C-B28B3A50F68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081745" y="1983552"/>
            <a:ext cx="2507204" cy="1431779"/>
          </a:xfrm>
          <a:prstGeom prst="rect">
            <a:avLst/>
          </a:prstGeom>
        </p:spPr>
      </p:pic>
      <p:sp>
        <p:nvSpPr>
          <p:cNvPr id="39" name="TextBox 38">
            <a:extLst>
              <a:ext uri="{FF2B5EF4-FFF2-40B4-BE49-F238E27FC236}">
                <a16:creationId xmlns:a16="http://schemas.microsoft.com/office/drawing/2014/main" id="{847C9CEF-61FA-4E20-A6C0-AA144D50780C}"/>
              </a:ext>
            </a:extLst>
          </p:cNvPr>
          <p:cNvSpPr txBox="1"/>
          <p:nvPr/>
        </p:nvSpPr>
        <p:spPr>
          <a:xfrm>
            <a:off x="7024595" y="3497088"/>
            <a:ext cx="2766703" cy="338554"/>
          </a:xfrm>
          <a:prstGeom prst="rect">
            <a:avLst/>
          </a:prstGeom>
          <a:noFill/>
        </p:spPr>
        <p:txBody>
          <a:bodyPr wrap="square" rtlCol="0">
            <a:spAutoFit/>
          </a:bodyPr>
          <a:lstStyle/>
          <a:p>
            <a:r>
              <a:rPr kumimoji="0" lang="en-GB" sz="800" b="0" i="0" u="sng" strike="noStrike" kern="1200" cap="none" spc="0" normalizeH="0" baseline="0" noProof="0">
                <a:ln>
                  <a:noFill/>
                </a:ln>
                <a:solidFill>
                  <a:srgbClr val="0563C1"/>
                </a:solidFill>
                <a:effectLst/>
                <a:uLnTx/>
                <a:uFillTx/>
                <a:latin typeface="Lucida Sans Unicode" panose="020B0602030504020204" pitchFamily="34" charset="0"/>
                <a:ea typeface="Calibri" panose="020F0502020204030204" pitchFamily="34" charset="0"/>
                <a:cs typeface="Lucida Sans Unicode" panose="020B0602030504020204" pitchFamily="34" charset="0"/>
                <a:hlinkClick r:id="rId4"/>
              </a:rPr>
              <a:t>Here</a:t>
            </a:r>
            <a:r>
              <a:rPr kumimoji="0" lang="en-GB" sz="800" b="0" i="0" u="none" strike="noStrike" kern="1200" cap="none" spc="0" normalizeH="0" baseline="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 you can stream the </a:t>
            </a:r>
            <a:r>
              <a:rPr lang="en-GB" sz="800">
                <a:solidFill>
                  <a:prstClr val="black"/>
                </a:solidFill>
                <a:latin typeface="Lucida Sans Unicode" panose="020B0602030504020204" pitchFamily="34" charset="0"/>
                <a:ea typeface="Calibri" panose="020F0502020204030204" pitchFamily="34" charset="0"/>
                <a:cs typeface="Lucida Sans Unicode" panose="020B0602030504020204" pitchFamily="34" charset="0"/>
              </a:rPr>
              <a:t>Bangladesh</a:t>
            </a:r>
            <a:r>
              <a:rPr kumimoji="0" lang="en-GB" sz="800" b="0" i="0" u="none" strike="noStrike" kern="1200" cap="none" spc="0" normalizeH="0" baseline="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 case of the </a:t>
            </a:r>
          </a:p>
          <a:p>
            <a:r>
              <a:rPr kumimoji="0" lang="en-GB" sz="800" b="0" i="0" u="none" strike="noStrike" kern="1200" cap="none" spc="0" normalizeH="0" baseline="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18</a:t>
            </a:r>
            <a:r>
              <a:rPr kumimoji="0" lang="en-GB" sz="800" b="0" i="0" u="none" strike="noStrike" kern="1200" cap="none" spc="0" normalizeH="0" baseline="3000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th</a:t>
            </a:r>
            <a:r>
              <a:rPr kumimoji="0" lang="en-GB" sz="800" b="0" i="0" u="none" strike="noStrike" kern="1200" cap="none" spc="0" normalizeH="0" baseline="0" noProof="0">
                <a:ln>
                  <a:noFill/>
                </a:ln>
                <a:solidFill>
                  <a:prstClr val="black"/>
                </a:solidFill>
                <a:effectLst/>
                <a:uLnTx/>
                <a:uFillTx/>
                <a:latin typeface="Lucida Sans Unicode" panose="020B0602030504020204" pitchFamily="34" charset="0"/>
                <a:ea typeface="Calibri" panose="020F0502020204030204" pitchFamily="34" charset="0"/>
                <a:cs typeface="Lucida Sans Unicode" panose="020B0602030504020204" pitchFamily="34" charset="0"/>
              </a:rPr>
              <a:t> of January 2022</a:t>
            </a:r>
            <a:endParaRPr lang="en-GB" sz="500"/>
          </a:p>
        </p:txBody>
      </p:sp>
      <p:grpSp>
        <p:nvGrpSpPr>
          <p:cNvPr id="40" name="Group 39">
            <a:extLst>
              <a:ext uri="{FF2B5EF4-FFF2-40B4-BE49-F238E27FC236}">
                <a16:creationId xmlns:a16="http://schemas.microsoft.com/office/drawing/2014/main" id="{09BD1962-FADC-4C2E-AC20-2750F2AE92A8}"/>
              </a:ext>
            </a:extLst>
          </p:cNvPr>
          <p:cNvGrpSpPr/>
          <p:nvPr/>
        </p:nvGrpSpPr>
        <p:grpSpPr>
          <a:xfrm>
            <a:off x="10416664" y="2705684"/>
            <a:ext cx="1775336" cy="350168"/>
            <a:chOff x="11088332" y="1385248"/>
            <a:chExt cx="1097651" cy="333270"/>
          </a:xfrm>
          <a:solidFill>
            <a:schemeClr val="accent1">
              <a:lumMod val="50000"/>
            </a:schemeClr>
          </a:solidFill>
        </p:grpSpPr>
        <p:sp>
          <p:nvSpPr>
            <p:cNvPr id="41" name="Freeform 15">
              <a:hlinkClick r:id="rId6" action="ppaction://hlinksldjump"/>
              <a:extLst>
                <a:ext uri="{FF2B5EF4-FFF2-40B4-BE49-F238E27FC236}">
                  <a16:creationId xmlns:a16="http://schemas.microsoft.com/office/drawing/2014/main" id="{E0F12C1D-0AFE-48F2-9AAE-3FF68A12FEA1}"/>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TextBox 41">
              <a:hlinkClick r:id="rId6" action="ppaction://hlinksldjump"/>
              <a:extLst>
                <a:ext uri="{FF2B5EF4-FFF2-40B4-BE49-F238E27FC236}">
                  <a16:creationId xmlns:a16="http://schemas.microsoft.com/office/drawing/2014/main" id="{C87E9771-651B-4938-A33E-FE627D68CB49}"/>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3" name="Group 42">
            <a:extLst>
              <a:ext uri="{FF2B5EF4-FFF2-40B4-BE49-F238E27FC236}">
                <a16:creationId xmlns:a16="http://schemas.microsoft.com/office/drawing/2014/main" id="{F8888DFF-B192-4C47-85BF-1EDB0406FDD9}"/>
              </a:ext>
            </a:extLst>
          </p:cNvPr>
          <p:cNvGrpSpPr/>
          <p:nvPr/>
        </p:nvGrpSpPr>
        <p:grpSpPr>
          <a:xfrm>
            <a:off x="10416660" y="3070925"/>
            <a:ext cx="1777939" cy="369332"/>
            <a:chOff x="11080409" y="1358367"/>
            <a:chExt cx="1099260" cy="369332"/>
          </a:xfrm>
          <a:solidFill>
            <a:schemeClr val="accent1">
              <a:lumMod val="50000"/>
            </a:schemeClr>
          </a:solidFill>
        </p:grpSpPr>
        <p:sp>
          <p:nvSpPr>
            <p:cNvPr id="44" name="Freeform 15">
              <a:hlinkClick r:id="rId7" action="ppaction://hlinksldjump"/>
              <a:extLst>
                <a:ext uri="{FF2B5EF4-FFF2-40B4-BE49-F238E27FC236}">
                  <a16:creationId xmlns:a16="http://schemas.microsoft.com/office/drawing/2014/main" id="{5CD527B1-9495-4A1F-B74D-3026D023EE62}"/>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TextBox 44">
              <a:hlinkClick r:id="rId7" action="ppaction://hlinksldjump"/>
              <a:extLst>
                <a:ext uri="{FF2B5EF4-FFF2-40B4-BE49-F238E27FC236}">
                  <a16:creationId xmlns:a16="http://schemas.microsoft.com/office/drawing/2014/main" id="{828B9482-E81B-4756-A437-D6EE2BF24D4D}"/>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6" name="Group 45">
            <a:extLst>
              <a:ext uri="{FF2B5EF4-FFF2-40B4-BE49-F238E27FC236}">
                <a16:creationId xmlns:a16="http://schemas.microsoft.com/office/drawing/2014/main" id="{05B20ACB-89A7-441F-B6B8-47D4A310FB85}"/>
              </a:ext>
            </a:extLst>
          </p:cNvPr>
          <p:cNvGrpSpPr/>
          <p:nvPr/>
        </p:nvGrpSpPr>
        <p:grpSpPr>
          <a:xfrm>
            <a:off x="10420121" y="3433496"/>
            <a:ext cx="1775337" cy="333270"/>
            <a:chOff x="11089898" y="1366298"/>
            <a:chExt cx="1097651" cy="333270"/>
          </a:xfrm>
          <a:solidFill>
            <a:schemeClr val="accent1">
              <a:lumMod val="50000"/>
            </a:schemeClr>
          </a:solidFill>
        </p:grpSpPr>
        <p:sp>
          <p:nvSpPr>
            <p:cNvPr id="47" name="Freeform 15">
              <a:extLst>
                <a:ext uri="{FF2B5EF4-FFF2-40B4-BE49-F238E27FC236}">
                  <a16:creationId xmlns:a16="http://schemas.microsoft.com/office/drawing/2014/main" id="{97EFE3CE-CBE2-4B89-8C7E-B17991B609B0}"/>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8" name="TextBox 47">
              <a:hlinkClick r:id="rId8" action="ppaction://hlinksldjump"/>
              <a:extLst>
                <a:ext uri="{FF2B5EF4-FFF2-40B4-BE49-F238E27FC236}">
                  <a16:creationId xmlns:a16="http://schemas.microsoft.com/office/drawing/2014/main" id="{ABC1A85B-89DD-4AD1-9A70-64C3FCFF67EC}"/>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49" name="Group 48">
            <a:extLst>
              <a:ext uri="{FF2B5EF4-FFF2-40B4-BE49-F238E27FC236}">
                <a16:creationId xmlns:a16="http://schemas.microsoft.com/office/drawing/2014/main" id="{E1E19E2E-4753-4DF0-B5D5-79BD6EB54AB1}"/>
              </a:ext>
            </a:extLst>
          </p:cNvPr>
          <p:cNvGrpSpPr/>
          <p:nvPr/>
        </p:nvGrpSpPr>
        <p:grpSpPr>
          <a:xfrm>
            <a:off x="10422083" y="3783125"/>
            <a:ext cx="1780089" cy="369332"/>
            <a:chOff x="11085393" y="1339380"/>
            <a:chExt cx="1100589" cy="369332"/>
          </a:xfrm>
          <a:solidFill>
            <a:schemeClr val="accent1">
              <a:lumMod val="50000"/>
            </a:schemeClr>
          </a:solidFill>
        </p:grpSpPr>
        <p:sp>
          <p:nvSpPr>
            <p:cNvPr id="50" name="Freeform 15">
              <a:extLst>
                <a:ext uri="{FF2B5EF4-FFF2-40B4-BE49-F238E27FC236}">
                  <a16:creationId xmlns:a16="http://schemas.microsoft.com/office/drawing/2014/main" id="{16D58B89-DCBB-46B3-9762-06245C28BE02}"/>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1" name="TextBox 50">
              <a:hlinkClick r:id="rId9" action="ppaction://hlinksldjump"/>
              <a:extLst>
                <a:ext uri="{FF2B5EF4-FFF2-40B4-BE49-F238E27FC236}">
                  <a16:creationId xmlns:a16="http://schemas.microsoft.com/office/drawing/2014/main" id="{61D22FB3-772E-4AB8-9A6B-64B4AF5D6DFF}"/>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2" name="Group 51">
            <a:extLst>
              <a:ext uri="{FF2B5EF4-FFF2-40B4-BE49-F238E27FC236}">
                <a16:creationId xmlns:a16="http://schemas.microsoft.com/office/drawing/2014/main" id="{01793F22-EA66-43C9-9FB6-1E5820D8CF5E}"/>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3" name="Freeform 15">
              <a:hlinkClick r:id="rId10" action="ppaction://hlinksldjump"/>
              <a:extLst>
                <a:ext uri="{FF2B5EF4-FFF2-40B4-BE49-F238E27FC236}">
                  <a16:creationId xmlns:a16="http://schemas.microsoft.com/office/drawing/2014/main" id="{1E94D28E-E584-466B-98C5-C12C1B9585A1}"/>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4" name="TextBox 53">
              <a:hlinkClick r:id="rId10" action="ppaction://hlinksldjump"/>
              <a:extLst>
                <a:ext uri="{FF2B5EF4-FFF2-40B4-BE49-F238E27FC236}">
                  <a16:creationId xmlns:a16="http://schemas.microsoft.com/office/drawing/2014/main" id="{5DDC4D0A-72E0-4C08-95C9-DDADEB5263A4}"/>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5" name="Group 54">
            <a:extLst>
              <a:ext uri="{FF2B5EF4-FFF2-40B4-BE49-F238E27FC236}">
                <a16:creationId xmlns:a16="http://schemas.microsoft.com/office/drawing/2014/main" id="{BB2F9629-D9AF-4640-8104-C3A9A3CAB508}"/>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6" name="Freeform 15">
              <a:extLst>
                <a:ext uri="{FF2B5EF4-FFF2-40B4-BE49-F238E27FC236}">
                  <a16:creationId xmlns:a16="http://schemas.microsoft.com/office/drawing/2014/main" id="{92849FD9-CC40-40CF-BF85-CB504E09B55F}"/>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7" name="TextBox 56">
              <a:hlinkClick r:id="rId11" action="ppaction://hlinksldjump"/>
              <a:extLst>
                <a:ext uri="{FF2B5EF4-FFF2-40B4-BE49-F238E27FC236}">
                  <a16:creationId xmlns:a16="http://schemas.microsoft.com/office/drawing/2014/main" id="{BD6235E8-63B7-442F-8283-1E850DCC9EBE}"/>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58" name="Group 57">
            <a:extLst>
              <a:ext uri="{FF2B5EF4-FFF2-40B4-BE49-F238E27FC236}">
                <a16:creationId xmlns:a16="http://schemas.microsoft.com/office/drawing/2014/main" id="{12BA8FAA-9F33-4567-A2EF-1E9015685F82}"/>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59" name="Freeform 15">
              <a:hlinkClick r:id="rId12" action="ppaction://hlinksldjump"/>
              <a:extLst>
                <a:ext uri="{FF2B5EF4-FFF2-40B4-BE49-F238E27FC236}">
                  <a16:creationId xmlns:a16="http://schemas.microsoft.com/office/drawing/2014/main" id="{9AF94964-E7D9-4452-9A0D-14D3301946DB}"/>
                </a:ext>
              </a:extLst>
            </p:cNvPr>
            <p:cNvSpPr>
              <a:spLocks/>
            </p:cNvSpPr>
            <p:nvPr/>
          </p:nvSpPr>
          <p:spPr bwMode="auto">
            <a:xfrm>
              <a:off x="11149892" y="1360443"/>
              <a:ext cx="1107368" cy="458248"/>
            </a:xfrm>
            <a:prstGeom prst="rect">
              <a:avLst/>
            </a:prstGeom>
            <a:solidFill>
              <a:schemeClr val="bg1"/>
            </a:solidFill>
            <a:ln w="9525">
              <a:solidFill>
                <a:srgbClr val="C78C63"/>
              </a:solidFill>
              <a:round/>
              <a:headEnd/>
              <a:tailEnd/>
            </a:ln>
          </p:spPr>
          <p:txBody>
            <a:bodyPr rot="0" vert="horz" wrap="square" lIns="91440" tIns="45720" rIns="91440" bIns="45720" anchor="t" anchorCtr="0" upright="1">
              <a:noAutofit/>
            </a:bodyPr>
            <a:lstStyle/>
            <a:p>
              <a:endParaRPr lang="en-GB"/>
            </a:p>
          </p:txBody>
        </p:sp>
        <p:sp>
          <p:nvSpPr>
            <p:cNvPr id="60" name="TextBox 59">
              <a:hlinkClick r:id="rId12" action="ppaction://hlinksldjump"/>
              <a:extLst>
                <a:ext uri="{FF2B5EF4-FFF2-40B4-BE49-F238E27FC236}">
                  <a16:creationId xmlns:a16="http://schemas.microsoft.com/office/drawing/2014/main" id="{C5B6A09B-0319-4869-AF1F-FEB171E3F35E}"/>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rgbClr val="C78C63"/>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rgbClr val="C78C63"/>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1" name="Group 60">
            <a:extLst>
              <a:ext uri="{FF2B5EF4-FFF2-40B4-BE49-F238E27FC236}">
                <a16:creationId xmlns:a16="http://schemas.microsoft.com/office/drawing/2014/main" id="{0D35A596-8711-4DC1-853B-211B50F50991}"/>
              </a:ext>
            </a:extLst>
          </p:cNvPr>
          <p:cNvGrpSpPr/>
          <p:nvPr/>
        </p:nvGrpSpPr>
        <p:grpSpPr>
          <a:xfrm>
            <a:off x="10426521" y="5342624"/>
            <a:ext cx="1768080" cy="333270"/>
            <a:chOff x="11103440" y="1314782"/>
            <a:chExt cx="1080214" cy="333270"/>
          </a:xfrm>
          <a:solidFill>
            <a:schemeClr val="accent6">
              <a:lumMod val="50000"/>
            </a:schemeClr>
          </a:solidFill>
        </p:grpSpPr>
        <p:sp>
          <p:nvSpPr>
            <p:cNvPr id="62" name="Freeform 15">
              <a:hlinkClick r:id="rId13" action="ppaction://hlinksldjump"/>
              <a:extLst>
                <a:ext uri="{FF2B5EF4-FFF2-40B4-BE49-F238E27FC236}">
                  <a16:creationId xmlns:a16="http://schemas.microsoft.com/office/drawing/2014/main" id="{A2CD8724-7592-47D2-B97D-3EE711CB2321}"/>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3" name="TextBox 62">
              <a:hlinkClick r:id="rId13" action="ppaction://hlinksldjump"/>
              <a:extLst>
                <a:ext uri="{FF2B5EF4-FFF2-40B4-BE49-F238E27FC236}">
                  <a16:creationId xmlns:a16="http://schemas.microsoft.com/office/drawing/2014/main" id="{39B9B619-1E20-4E4E-B473-34196C962827}"/>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4" name="Group 63">
            <a:extLst>
              <a:ext uri="{FF2B5EF4-FFF2-40B4-BE49-F238E27FC236}">
                <a16:creationId xmlns:a16="http://schemas.microsoft.com/office/drawing/2014/main" id="{536C4D81-29EC-4074-A51C-35AE3382E295}"/>
              </a:ext>
            </a:extLst>
          </p:cNvPr>
          <p:cNvGrpSpPr/>
          <p:nvPr/>
        </p:nvGrpSpPr>
        <p:grpSpPr>
          <a:xfrm>
            <a:off x="10416664" y="2325554"/>
            <a:ext cx="1775336" cy="350168"/>
            <a:chOff x="11088332" y="1385248"/>
            <a:chExt cx="1097651" cy="333270"/>
          </a:xfrm>
          <a:solidFill>
            <a:schemeClr val="accent1">
              <a:lumMod val="50000"/>
            </a:schemeClr>
          </a:solidFill>
        </p:grpSpPr>
        <p:sp>
          <p:nvSpPr>
            <p:cNvPr id="65" name="Freeform 15">
              <a:hlinkClick r:id="rId14" action="ppaction://hlinksldjump"/>
              <a:extLst>
                <a:ext uri="{FF2B5EF4-FFF2-40B4-BE49-F238E27FC236}">
                  <a16:creationId xmlns:a16="http://schemas.microsoft.com/office/drawing/2014/main" id="{5D16E069-1A6E-483F-A710-D46EC53D1A66}"/>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6" name="TextBox 65">
              <a:hlinkClick r:id="rId14" action="ppaction://hlinksldjump"/>
              <a:extLst>
                <a:ext uri="{FF2B5EF4-FFF2-40B4-BE49-F238E27FC236}">
                  <a16:creationId xmlns:a16="http://schemas.microsoft.com/office/drawing/2014/main" id="{92EF64C0-CDA8-4635-BB29-85B3B7EC74F8}"/>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67" name="TextBox 66">
            <a:extLst>
              <a:ext uri="{FF2B5EF4-FFF2-40B4-BE49-F238E27FC236}">
                <a16:creationId xmlns:a16="http://schemas.microsoft.com/office/drawing/2014/main" id="{E62A776F-A76E-4613-B074-A87D8D4922ED}"/>
              </a:ext>
            </a:extLst>
          </p:cNvPr>
          <p:cNvSpPr txBox="1"/>
          <p:nvPr/>
        </p:nvSpPr>
        <p:spPr>
          <a:xfrm>
            <a:off x="11709066" y="6473625"/>
            <a:ext cx="370676" cy="246221"/>
          </a:xfrm>
          <a:prstGeom prst="rect">
            <a:avLst/>
          </a:prstGeom>
          <a:noFill/>
        </p:spPr>
        <p:txBody>
          <a:bodyPr wrap="square" rtlCol="0">
            <a:spAutoFit/>
          </a:bodyPr>
          <a:lstStyle/>
          <a:p>
            <a:r>
              <a:rPr lang="nl-NL" sz="1000">
                <a:solidFill>
                  <a:srgbClr val="0E5772"/>
                </a:solidFill>
              </a:rPr>
              <a:t>12</a:t>
            </a:r>
            <a:endParaRPr lang="en-GB" sz="1000">
              <a:solidFill>
                <a:srgbClr val="0E5772"/>
              </a:solidFill>
            </a:endParaRPr>
          </a:p>
        </p:txBody>
      </p:sp>
    </p:spTree>
    <p:extLst>
      <p:ext uri="{BB962C8B-B14F-4D97-AF65-F5344CB8AC3E}">
        <p14:creationId xmlns:p14="http://schemas.microsoft.com/office/powerpoint/2010/main" val="3877587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6B8E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6B8EAC"/>
            </a:solidFill>
            <a:ln>
              <a:noFill/>
            </a:ln>
          </p:spPr>
          <p:txBody>
            <a:bodyPr rot="0" vert="horz" wrap="square" lIns="91440" tIns="45720" rIns="91440" bIns="45720" anchor="t" anchorCtr="0" upright="1">
              <a:noAutofit/>
            </a:bodyPr>
            <a:lstStyle/>
            <a:p>
              <a:endParaRPr lang="en-GB" sz="6000"/>
            </a:p>
          </p:txBody>
        </p:sp>
      </p:grpSp>
      <p:sp>
        <p:nvSpPr>
          <p:cNvPr id="9" name="TextBox 8">
            <a:extLst>
              <a:ext uri="{FF2B5EF4-FFF2-40B4-BE49-F238E27FC236}">
                <a16:creationId xmlns:a16="http://schemas.microsoft.com/office/drawing/2014/main" id="{42C828CA-D002-4D65-9494-598076E4A309}"/>
              </a:ext>
            </a:extLst>
          </p:cNvPr>
          <p:cNvSpPr txBox="1"/>
          <p:nvPr/>
        </p:nvSpPr>
        <p:spPr>
          <a:xfrm>
            <a:off x="623999" y="1234911"/>
            <a:ext cx="6247855" cy="385939"/>
          </a:xfrm>
          <a:prstGeom prst="rect">
            <a:avLst/>
          </a:prstGeom>
          <a:noFill/>
        </p:spPr>
        <p:txBody>
          <a:bodyPr wrap="square" rtlCol="0">
            <a:spAutoFit/>
          </a:bodyPr>
          <a:lstStyle/>
          <a:p>
            <a:pPr>
              <a:lnSpc>
                <a:spcPct val="106000"/>
              </a:lnSpc>
              <a:spcAft>
                <a:spcPts val="800"/>
              </a:spcAft>
            </a:pPr>
            <a:r>
              <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sp>
        <p:nvSpPr>
          <p:cNvPr id="11" name="TextBox 10">
            <a:extLst>
              <a:ext uri="{FF2B5EF4-FFF2-40B4-BE49-F238E27FC236}">
                <a16:creationId xmlns:a16="http://schemas.microsoft.com/office/drawing/2014/main" id="{651C14D4-176A-4E71-BD15-6F35777ED8D8}"/>
              </a:ext>
            </a:extLst>
          </p:cNvPr>
          <p:cNvSpPr txBox="1"/>
          <p:nvPr/>
        </p:nvSpPr>
        <p:spPr>
          <a:xfrm>
            <a:off x="623999" y="1620850"/>
            <a:ext cx="5881575" cy="3252429"/>
          </a:xfrm>
          <a:prstGeom prst="rect">
            <a:avLst/>
          </a:prstGeom>
          <a:noFill/>
        </p:spPr>
        <p:txBody>
          <a:bodyPr wrap="square" numCol="1" spcCol="360000" rtlCol="0">
            <a:spAutoFit/>
          </a:bodyPr>
          <a:lstStyle/>
          <a:p>
            <a:pPr algn="just">
              <a:lnSpc>
                <a:spcPct val="150000"/>
              </a:lnSpc>
            </a:pPr>
            <a:r>
              <a:rPr lang="en-GB" sz="1000" b="1">
                <a:latin typeface="Lucida Sans Unicode" panose="020B0602030504020204" pitchFamily="34" charset="0"/>
                <a:cs typeface="Lucida Sans Unicode" panose="020B0602030504020204" pitchFamily="34" charset="0"/>
              </a:rPr>
              <a:t>For more information, please contact:</a:t>
            </a:r>
          </a:p>
          <a:p>
            <a:pPr>
              <a:lnSpc>
                <a:spcPct val="106000"/>
              </a:lnSpc>
              <a:spcAft>
                <a:spcPts val="800"/>
              </a:spcAft>
            </a:pPr>
            <a:endParaRPr lang="nl-NL" sz="1000">
              <a:effectLst/>
              <a:latin typeface="Lucida Sans Unicode" panose="020B0602030504020204" pitchFamily="34" charset="0"/>
              <a:ea typeface="Calibri" panose="020F0502020204030204" pitchFamily="34" charset="0"/>
              <a:cs typeface="Lucida Sans Unicode" panose="020B0602030504020204" pitchFamily="34" charset="0"/>
            </a:endParaRPr>
          </a:p>
          <a:p>
            <a:pPr>
              <a:lnSpc>
                <a:spcPct val="106000"/>
              </a:lnSpc>
              <a:spcAft>
                <a:spcPts val="800"/>
              </a:spcAft>
            </a:pPr>
            <a:r>
              <a:rPr lang="nl-NL" sz="1000">
                <a:effectLst/>
                <a:latin typeface="Lucida Sans Unicode" panose="020B0602030504020204" pitchFamily="34" charset="0"/>
                <a:ea typeface="Calibri" panose="020F0502020204030204" pitchFamily="34" charset="0"/>
                <a:cs typeface="Lucida Sans Unicode" panose="020B0602030504020204" pitchFamily="34" charset="0"/>
              </a:rPr>
              <a:t>Water Support Programme </a:t>
            </a:r>
            <a:endParaRPr lang="en-GB" sz="1000">
              <a:effectLst/>
              <a:latin typeface="Lucida Sans Unicode" panose="020B0602030504020204" pitchFamily="34" charset="0"/>
              <a:ea typeface="Calibri" panose="020F0502020204030204" pitchFamily="34" charset="0"/>
              <a:cs typeface="Lucida Sans Unicode" panose="020B0602030504020204" pitchFamily="34" charset="0"/>
            </a:endParaRPr>
          </a:p>
          <a:p>
            <a:pPr marL="342900" lvl="0" indent="-342900">
              <a:lnSpc>
                <a:spcPct val="106000"/>
              </a:lnSpc>
              <a:buFont typeface="Symbol" panose="05050102010706020507" pitchFamily="18" charset="2"/>
              <a:buChar char=""/>
            </a:pPr>
            <a:r>
              <a:rPr lang="en-US" sz="1000">
                <a:effectLst/>
                <a:latin typeface="Lucida Sans Unicode" panose="020B0602030504020204" pitchFamily="34" charset="0"/>
                <a:ea typeface="Calibri" panose="020F0502020204030204" pitchFamily="34" charset="0"/>
                <a:cs typeface="Lucida Sans Unicode" panose="020B0602030504020204" pitchFamily="34" charset="0"/>
              </a:rPr>
              <a:t>Netherlands Water Partnership : </a:t>
            </a:r>
            <a:r>
              <a:rPr lang="nl-NL" sz="1000">
                <a:effectLst/>
                <a:latin typeface="Lucida Sans Unicode" panose="020B0602030504020204" pitchFamily="34" charset="0"/>
                <a:ea typeface="Calibri" panose="020F0502020204030204" pitchFamily="34" charset="0"/>
                <a:cs typeface="Lucida Sans Unicode" panose="020B0602030504020204" pitchFamily="34" charset="0"/>
              </a:rPr>
              <a:t>Sabrina Kraaijenbrink-Doetjes </a:t>
            </a:r>
            <a:r>
              <a:rPr lang="nl-NL" sz="1000" u="sng">
                <a:solidFill>
                  <a:srgbClr val="0563C1"/>
                </a:solidFill>
                <a:effectLst/>
                <a:latin typeface="Lucida Sans Unicode" panose="020B0602030504020204" pitchFamily="34" charset="0"/>
                <a:ea typeface="Calibri" panose="020F0502020204030204" pitchFamily="34" charset="0"/>
                <a:cs typeface="Lucida Sans Unicode" panose="020B0602030504020204" pitchFamily="34" charset="0"/>
                <a:hlinkClick r:id="rId2"/>
              </a:rPr>
              <a:t>s.doetjes@nwp.nl</a:t>
            </a:r>
            <a:endParaRPr lang="en-GB" sz="1000">
              <a:effectLst/>
              <a:latin typeface="Lucida Sans Unicode" panose="020B0602030504020204" pitchFamily="34" charset="0"/>
              <a:ea typeface="Calibri" panose="020F0502020204030204" pitchFamily="34" charset="0"/>
              <a:cs typeface="Lucida Sans Unicode" panose="020B0602030504020204" pitchFamily="34" charset="0"/>
            </a:endParaRPr>
          </a:p>
          <a:p>
            <a:pPr marL="342900" lvl="0" indent="-342900">
              <a:lnSpc>
                <a:spcPct val="106000"/>
              </a:lnSpc>
              <a:spcAft>
                <a:spcPts val="800"/>
              </a:spcAft>
              <a:buFont typeface="Symbol" panose="05050102010706020507" pitchFamily="18" charset="2"/>
              <a:buChar char=""/>
            </a:pPr>
            <a:r>
              <a:rPr lang="nl-NL" sz="1000">
                <a:effectLst/>
                <a:latin typeface="Lucida Sans Unicode" panose="020B0602030504020204" pitchFamily="34" charset="0"/>
                <a:ea typeface="Calibri" panose="020F0502020204030204" pitchFamily="34" charset="0"/>
                <a:cs typeface="Lucida Sans Unicode" panose="020B0602030504020204" pitchFamily="34" charset="0"/>
              </a:rPr>
              <a:t>RVO – Fernanda van der Velde - </a:t>
            </a:r>
            <a:r>
              <a:rPr lang="nl-NL" sz="1000">
                <a:effectLst/>
                <a:latin typeface="Lucida Sans Unicode" panose="020B0602030504020204" pitchFamily="34" charset="0"/>
                <a:ea typeface="Calibri" panose="020F0502020204030204" pitchFamily="34" charset="0"/>
                <a:cs typeface="Lucida Sans Unicode" panose="020B0602030504020204" pitchFamily="34" charset="0"/>
                <a:hlinkClick r:id="rId3"/>
              </a:rPr>
              <a:t>fernanda.vandervelde@rvo.nl</a:t>
            </a:r>
            <a:endParaRPr lang="en-GB" sz="1000">
              <a:effectLst/>
              <a:latin typeface="Lucida Sans Unicode" panose="020B0602030504020204" pitchFamily="34" charset="0"/>
              <a:ea typeface="Calibri" panose="020F0502020204030204" pitchFamily="34" charset="0"/>
              <a:cs typeface="Lucida Sans Unicode" panose="020B0602030504020204" pitchFamily="34" charset="0"/>
            </a:endParaRPr>
          </a:p>
          <a:p>
            <a:pPr>
              <a:lnSpc>
                <a:spcPct val="106000"/>
              </a:lnSpc>
              <a:spcAft>
                <a:spcPts val="800"/>
              </a:spcAft>
            </a:pPr>
            <a:endParaRPr lang="nl-NL" sz="1000">
              <a:effectLst/>
              <a:latin typeface="Lucida Sans Unicode" panose="020B0602030504020204" pitchFamily="34" charset="0"/>
              <a:ea typeface="Calibri" panose="020F0502020204030204" pitchFamily="34" charset="0"/>
              <a:cs typeface="Lucida Sans Unicode" panose="020B0602030504020204" pitchFamily="34" charset="0"/>
            </a:endParaRPr>
          </a:p>
          <a:p>
            <a:pPr>
              <a:lnSpc>
                <a:spcPct val="106000"/>
              </a:lnSpc>
              <a:spcAft>
                <a:spcPts val="800"/>
              </a:spcAft>
            </a:pPr>
            <a:r>
              <a:rPr lang="nl-NL" sz="1000">
                <a:effectLst/>
                <a:latin typeface="Lucida Sans Unicode" panose="020B0602030504020204" pitchFamily="34" charset="0"/>
                <a:ea typeface="Calibri" panose="020F0502020204030204" pitchFamily="34" charset="0"/>
                <a:cs typeface="Lucida Sans Unicode" panose="020B0602030504020204" pitchFamily="34" charset="0"/>
              </a:rPr>
              <a:t>DGIS</a:t>
            </a:r>
            <a:endParaRPr lang="en-GB" sz="1000">
              <a:effectLst/>
              <a:latin typeface="Lucida Sans Unicode" panose="020B0602030504020204" pitchFamily="34" charset="0"/>
              <a:ea typeface="Calibri" panose="020F0502020204030204" pitchFamily="34" charset="0"/>
              <a:cs typeface="Lucida Sans Unicode" panose="020B0602030504020204" pitchFamily="34" charset="0"/>
            </a:endParaRPr>
          </a:p>
          <a:p>
            <a:pPr marL="342900" lvl="0" indent="-342900">
              <a:lnSpc>
                <a:spcPct val="106000"/>
              </a:lnSpc>
              <a:spcAft>
                <a:spcPts val="800"/>
              </a:spcAft>
              <a:buFont typeface="Symbol" panose="05050102010706020507" pitchFamily="18" charset="2"/>
              <a:buChar char=""/>
            </a:pPr>
            <a:r>
              <a:rPr lang="nl-NL" sz="1000">
                <a:effectLst/>
                <a:latin typeface="Lucida Sans Unicode" panose="020B0602030504020204" pitchFamily="34" charset="0"/>
                <a:ea typeface="Calibri" panose="020F0502020204030204" pitchFamily="34" charset="0"/>
                <a:cs typeface="Lucida Sans Unicode" panose="020B0602030504020204" pitchFamily="34" charset="0"/>
              </a:rPr>
              <a:t>Omer van Renterghem - </a:t>
            </a:r>
            <a:r>
              <a:rPr lang="nl-NL" sz="1000">
                <a:effectLst/>
                <a:latin typeface="Lucida Sans Unicode" panose="020B0602030504020204" pitchFamily="34" charset="0"/>
                <a:ea typeface="Calibri" panose="020F0502020204030204" pitchFamily="34" charset="0"/>
                <a:cs typeface="Lucida Sans Unicode" panose="020B0602030504020204" pitchFamily="34" charset="0"/>
                <a:hlinkClick r:id="rId4"/>
              </a:rPr>
              <a:t>omer-van.renterghem@minbuza.nl</a:t>
            </a:r>
            <a:endParaRPr lang="en-GB" sz="1000">
              <a:effectLst/>
              <a:latin typeface="Lucida Sans Unicode" panose="020B0602030504020204" pitchFamily="34" charset="0"/>
              <a:ea typeface="Calibri" panose="020F0502020204030204" pitchFamily="34" charset="0"/>
              <a:cs typeface="Lucida Sans Unicode" panose="020B0602030504020204" pitchFamily="34" charset="0"/>
            </a:endParaRPr>
          </a:p>
          <a:p>
            <a:pPr>
              <a:lnSpc>
                <a:spcPct val="106000"/>
              </a:lnSpc>
              <a:spcAft>
                <a:spcPts val="800"/>
              </a:spcAft>
            </a:pPr>
            <a:endParaRPr lang="nl-NL" sz="1000">
              <a:effectLst/>
              <a:latin typeface="Lucida Sans Unicode" panose="020B0602030504020204" pitchFamily="34" charset="0"/>
              <a:ea typeface="Calibri" panose="020F0502020204030204" pitchFamily="34" charset="0"/>
              <a:cs typeface="Lucida Sans Unicode" panose="020B0602030504020204" pitchFamily="34" charset="0"/>
            </a:endParaRPr>
          </a:p>
          <a:p>
            <a:pPr>
              <a:lnSpc>
                <a:spcPct val="106000"/>
              </a:lnSpc>
              <a:spcAft>
                <a:spcPts val="800"/>
              </a:spcAft>
            </a:pPr>
            <a:r>
              <a:rPr lang="nl-NL" sz="1000">
                <a:effectLst/>
                <a:latin typeface="Lucida Sans Unicode" panose="020B0602030504020204" pitchFamily="34" charset="0"/>
                <a:ea typeface="Calibri" panose="020F0502020204030204" pitchFamily="34" charset="0"/>
                <a:cs typeface="Lucida Sans Unicode" panose="020B0602030504020204" pitchFamily="34" charset="0"/>
              </a:rPr>
              <a:t>NCEA</a:t>
            </a:r>
            <a:endParaRPr lang="en-GB" sz="1000">
              <a:effectLst/>
              <a:latin typeface="Lucida Sans Unicode" panose="020B0602030504020204" pitchFamily="34" charset="0"/>
              <a:ea typeface="Calibri" panose="020F0502020204030204" pitchFamily="34" charset="0"/>
              <a:cs typeface="Lucida Sans Unicode" panose="020B0602030504020204" pitchFamily="34" charset="0"/>
            </a:endParaRPr>
          </a:p>
          <a:p>
            <a:pPr marL="342900" lvl="0" indent="-342900">
              <a:lnSpc>
                <a:spcPct val="106000"/>
              </a:lnSpc>
              <a:buFont typeface="Symbol" panose="05050102010706020507" pitchFamily="18" charset="2"/>
              <a:buChar char=""/>
            </a:pPr>
            <a:r>
              <a:rPr lang="nl-NL" sz="1000">
                <a:effectLst/>
                <a:latin typeface="Lucida Sans Unicode" panose="020B0602030504020204" pitchFamily="34" charset="0"/>
                <a:ea typeface="Calibri" panose="020F0502020204030204" pitchFamily="34" charset="0"/>
                <a:cs typeface="Lucida Sans Unicode" panose="020B0602030504020204" pitchFamily="34" charset="0"/>
              </a:rPr>
              <a:t>Bobbi Schijf - </a:t>
            </a:r>
            <a:r>
              <a:rPr lang="nl-NL" sz="1000">
                <a:effectLst/>
                <a:latin typeface="Lucida Sans Unicode" panose="020B0602030504020204" pitchFamily="34" charset="0"/>
                <a:ea typeface="Calibri" panose="020F0502020204030204" pitchFamily="34" charset="0"/>
                <a:cs typeface="Lucida Sans Unicode" panose="020B0602030504020204" pitchFamily="34" charset="0"/>
                <a:hlinkClick r:id="rId5"/>
              </a:rPr>
              <a:t>bschijf@eia.nl</a:t>
            </a:r>
            <a:endParaRPr lang="en-GB" sz="1000">
              <a:effectLst/>
              <a:latin typeface="Lucida Sans Unicode" panose="020B0602030504020204" pitchFamily="34" charset="0"/>
              <a:ea typeface="Calibri" panose="020F0502020204030204" pitchFamily="34" charset="0"/>
              <a:cs typeface="Lucida Sans Unicode" panose="020B0602030504020204" pitchFamily="34" charset="0"/>
            </a:endParaRPr>
          </a:p>
          <a:p>
            <a:pPr marL="342900" lvl="0" indent="-342900">
              <a:lnSpc>
                <a:spcPct val="106000"/>
              </a:lnSpc>
              <a:spcAft>
                <a:spcPts val="800"/>
              </a:spcAft>
              <a:buFont typeface="Symbol" panose="05050102010706020507" pitchFamily="18" charset="2"/>
              <a:buChar char=""/>
            </a:pPr>
            <a:r>
              <a:rPr lang="en-US" sz="1000">
                <a:effectLst/>
                <a:latin typeface="Lucida Sans Unicode" panose="020B0602030504020204" pitchFamily="34" charset="0"/>
                <a:ea typeface="Calibri" panose="020F0502020204030204" pitchFamily="34" charset="0"/>
                <a:cs typeface="Lucida Sans Unicode" panose="020B0602030504020204" pitchFamily="34" charset="0"/>
              </a:rPr>
              <a:t>Sibout Nooteboom - </a:t>
            </a:r>
            <a:r>
              <a:rPr lang="en-US" sz="1000">
                <a:effectLst/>
                <a:latin typeface="Lucida Sans Unicode" panose="020B0602030504020204" pitchFamily="34" charset="0"/>
                <a:ea typeface="Calibri" panose="020F0502020204030204" pitchFamily="34" charset="0"/>
                <a:cs typeface="Lucida Sans Unicode" panose="020B0602030504020204" pitchFamily="34" charset="0"/>
                <a:hlinkClick r:id="rId6"/>
              </a:rPr>
              <a:t>snooteboom@eia.nl</a:t>
            </a:r>
            <a:endParaRPr lang="en-GB" sz="1000">
              <a:effectLst/>
              <a:latin typeface="Lucida Sans Unicode" panose="020B0602030504020204" pitchFamily="34" charset="0"/>
              <a:ea typeface="Calibri" panose="020F0502020204030204" pitchFamily="34" charset="0"/>
              <a:cs typeface="Lucida Sans Unicode" panose="020B0602030504020204" pitchFamily="34" charset="0"/>
            </a:endParaRPr>
          </a:p>
          <a:p>
            <a:pPr algn="just">
              <a:lnSpc>
                <a:spcPct val="150000"/>
              </a:lnSpc>
            </a:pPr>
            <a:endParaRPr lang="en-GB" sz="1000" b="1">
              <a:latin typeface="Lucida Sans Unicode" panose="020B0602030504020204" pitchFamily="34" charset="0"/>
              <a:cs typeface="Lucida Sans Unicode" panose="020B0602030504020204" pitchFamily="34" charset="0"/>
            </a:endParaRPr>
          </a:p>
        </p:txBody>
      </p:sp>
      <p:sp>
        <p:nvSpPr>
          <p:cNvPr id="35" name="TextBox 34">
            <a:extLst>
              <a:ext uri="{FF2B5EF4-FFF2-40B4-BE49-F238E27FC236}">
                <a16:creationId xmlns:a16="http://schemas.microsoft.com/office/drawing/2014/main" id="{133ABBB2-745C-4DD1-94B3-B1A76BE19738}"/>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grpSp>
        <p:nvGrpSpPr>
          <p:cNvPr id="40" name="Group 39">
            <a:extLst>
              <a:ext uri="{FF2B5EF4-FFF2-40B4-BE49-F238E27FC236}">
                <a16:creationId xmlns:a16="http://schemas.microsoft.com/office/drawing/2014/main" id="{464DAAF2-C3B2-46F2-BB53-A25657443880}"/>
              </a:ext>
            </a:extLst>
          </p:cNvPr>
          <p:cNvGrpSpPr/>
          <p:nvPr/>
        </p:nvGrpSpPr>
        <p:grpSpPr>
          <a:xfrm>
            <a:off x="10416664" y="2705684"/>
            <a:ext cx="1775336" cy="350168"/>
            <a:chOff x="11088332" y="1385248"/>
            <a:chExt cx="1097651" cy="333270"/>
          </a:xfrm>
          <a:solidFill>
            <a:schemeClr val="accent1">
              <a:lumMod val="50000"/>
            </a:schemeClr>
          </a:solidFill>
        </p:grpSpPr>
        <p:sp>
          <p:nvSpPr>
            <p:cNvPr id="41" name="Freeform 15">
              <a:hlinkClick r:id="rId7" action="ppaction://hlinksldjump"/>
              <a:extLst>
                <a:ext uri="{FF2B5EF4-FFF2-40B4-BE49-F238E27FC236}">
                  <a16:creationId xmlns:a16="http://schemas.microsoft.com/office/drawing/2014/main" id="{88797A3A-6DCD-4C2C-8782-36F2998FE284}"/>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TextBox 41">
              <a:hlinkClick r:id="rId7" action="ppaction://hlinksldjump"/>
              <a:extLst>
                <a:ext uri="{FF2B5EF4-FFF2-40B4-BE49-F238E27FC236}">
                  <a16:creationId xmlns:a16="http://schemas.microsoft.com/office/drawing/2014/main" id="{B93D70A3-637F-4AE3-A090-796CA3CD8334}"/>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3" name="Group 42">
            <a:extLst>
              <a:ext uri="{FF2B5EF4-FFF2-40B4-BE49-F238E27FC236}">
                <a16:creationId xmlns:a16="http://schemas.microsoft.com/office/drawing/2014/main" id="{13FC1203-1018-4948-A625-54443941CD07}"/>
              </a:ext>
            </a:extLst>
          </p:cNvPr>
          <p:cNvGrpSpPr/>
          <p:nvPr/>
        </p:nvGrpSpPr>
        <p:grpSpPr>
          <a:xfrm>
            <a:off x="10416660" y="3070925"/>
            <a:ext cx="1777939" cy="369332"/>
            <a:chOff x="11080409" y="1358367"/>
            <a:chExt cx="1099260" cy="369332"/>
          </a:xfrm>
          <a:solidFill>
            <a:schemeClr val="accent1">
              <a:lumMod val="50000"/>
            </a:schemeClr>
          </a:solidFill>
        </p:grpSpPr>
        <p:sp>
          <p:nvSpPr>
            <p:cNvPr id="44" name="Freeform 15">
              <a:hlinkClick r:id="rId8" action="ppaction://hlinksldjump"/>
              <a:extLst>
                <a:ext uri="{FF2B5EF4-FFF2-40B4-BE49-F238E27FC236}">
                  <a16:creationId xmlns:a16="http://schemas.microsoft.com/office/drawing/2014/main" id="{F9E2452D-8114-405A-A4A8-844A33E571E8}"/>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TextBox 44">
              <a:hlinkClick r:id="rId8" action="ppaction://hlinksldjump"/>
              <a:extLst>
                <a:ext uri="{FF2B5EF4-FFF2-40B4-BE49-F238E27FC236}">
                  <a16:creationId xmlns:a16="http://schemas.microsoft.com/office/drawing/2014/main" id="{7E65F296-DE73-4DA4-A7BD-C24946DD8FDD}"/>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6" name="Group 45">
            <a:extLst>
              <a:ext uri="{FF2B5EF4-FFF2-40B4-BE49-F238E27FC236}">
                <a16:creationId xmlns:a16="http://schemas.microsoft.com/office/drawing/2014/main" id="{89FA35FC-E6B9-47EE-9A2C-009534C5DA41}"/>
              </a:ext>
            </a:extLst>
          </p:cNvPr>
          <p:cNvGrpSpPr/>
          <p:nvPr/>
        </p:nvGrpSpPr>
        <p:grpSpPr>
          <a:xfrm>
            <a:off x="10420121" y="3433496"/>
            <a:ext cx="1775337" cy="333270"/>
            <a:chOff x="11089898" y="1366298"/>
            <a:chExt cx="1097651" cy="333270"/>
          </a:xfrm>
          <a:solidFill>
            <a:schemeClr val="accent1">
              <a:lumMod val="50000"/>
            </a:schemeClr>
          </a:solidFill>
        </p:grpSpPr>
        <p:sp>
          <p:nvSpPr>
            <p:cNvPr id="47" name="Freeform 15">
              <a:extLst>
                <a:ext uri="{FF2B5EF4-FFF2-40B4-BE49-F238E27FC236}">
                  <a16:creationId xmlns:a16="http://schemas.microsoft.com/office/drawing/2014/main" id="{23B3E0CA-A6BC-42CC-9A86-183B3C67C898}"/>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8" name="TextBox 47">
              <a:hlinkClick r:id="rId9" action="ppaction://hlinksldjump"/>
              <a:extLst>
                <a:ext uri="{FF2B5EF4-FFF2-40B4-BE49-F238E27FC236}">
                  <a16:creationId xmlns:a16="http://schemas.microsoft.com/office/drawing/2014/main" id="{095D38E0-C8F0-48BD-BE7E-B2651758E5ED}"/>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49" name="Group 48">
            <a:extLst>
              <a:ext uri="{FF2B5EF4-FFF2-40B4-BE49-F238E27FC236}">
                <a16:creationId xmlns:a16="http://schemas.microsoft.com/office/drawing/2014/main" id="{026DDF1A-0FD0-467F-9E41-D0DF467C56B9}"/>
              </a:ext>
            </a:extLst>
          </p:cNvPr>
          <p:cNvGrpSpPr/>
          <p:nvPr/>
        </p:nvGrpSpPr>
        <p:grpSpPr>
          <a:xfrm>
            <a:off x="10422083" y="3783125"/>
            <a:ext cx="1780089" cy="369332"/>
            <a:chOff x="11085393" y="1339380"/>
            <a:chExt cx="1100589" cy="369332"/>
          </a:xfrm>
          <a:solidFill>
            <a:schemeClr val="accent1">
              <a:lumMod val="50000"/>
            </a:schemeClr>
          </a:solidFill>
        </p:grpSpPr>
        <p:sp>
          <p:nvSpPr>
            <p:cNvPr id="50" name="Freeform 15">
              <a:extLst>
                <a:ext uri="{FF2B5EF4-FFF2-40B4-BE49-F238E27FC236}">
                  <a16:creationId xmlns:a16="http://schemas.microsoft.com/office/drawing/2014/main" id="{FAFD423E-46A5-40F4-8167-6122DF4FEF71}"/>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1" name="TextBox 50">
              <a:hlinkClick r:id="rId10" action="ppaction://hlinksldjump"/>
              <a:extLst>
                <a:ext uri="{FF2B5EF4-FFF2-40B4-BE49-F238E27FC236}">
                  <a16:creationId xmlns:a16="http://schemas.microsoft.com/office/drawing/2014/main" id="{1F978FDE-E49F-4544-AF9A-A56E44005BCA}"/>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2" name="Group 51">
            <a:extLst>
              <a:ext uri="{FF2B5EF4-FFF2-40B4-BE49-F238E27FC236}">
                <a16:creationId xmlns:a16="http://schemas.microsoft.com/office/drawing/2014/main" id="{3E11A32D-1EFF-4B50-9125-593D2AE07168}"/>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3" name="Freeform 15">
              <a:hlinkClick r:id="rId11" action="ppaction://hlinksldjump"/>
              <a:extLst>
                <a:ext uri="{FF2B5EF4-FFF2-40B4-BE49-F238E27FC236}">
                  <a16:creationId xmlns:a16="http://schemas.microsoft.com/office/drawing/2014/main" id="{00383583-E4D7-4613-9979-DFC7D957EA38}"/>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4" name="TextBox 53">
              <a:hlinkClick r:id="rId11" action="ppaction://hlinksldjump"/>
              <a:extLst>
                <a:ext uri="{FF2B5EF4-FFF2-40B4-BE49-F238E27FC236}">
                  <a16:creationId xmlns:a16="http://schemas.microsoft.com/office/drawing/2014/main" id="{77B2841F-397F-414D-9D09-5D3C2E1B1930}"/>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5" name="Group 54">
            <a:extLst>
              <a:ext uri="{FF2B5EF4-FFF2-40B4-BE49-F238E27FC236}">
                <a16:creationId xmlns:a16="http://schemas.microsoft.com/office/drawing/2014/main" id="{33BAAC03-BD93-44B4-90AA-C6E9B97567FC}"/>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6" name="Freeform 15">
              <a:extLst>
                <a:ext uri="{FF2B5EF4-FFF2-40B4-BE49-F238E27FC236}">
                  <a16:creationId xmlns:a16="http://schemas.microsoft.com/office/drawing/2014/main" id="{F5DB29BC-7530-4AFE-8528-FA5276243ACB}"/>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7" name="TextBox 56">
              <a:hlinkClick r:id="rId12" action="ppaction://hlinksldjump"/>
              <a:extLst>
                <a:ext uri="{FF2B5EF4-FFF2-40B4-BE49-F238E27FC236}">
                  <a16:creationId xmlns:a16="http://schemas.microsoft.com/office/drawing/2014/main" id="{DC2E376D-A9C0-4A98-A9D8-73A3DDF12616}"/>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58" name="Group 57">
            <a:extLst>
              <a:ext uri="{FF2B5EF4-FFF2-40B4-BE49-F238E27FC236}">
                <a16:creationId xmlns:a16="http://schemas.microsoft.com/office/drawing/2014/main" id="{21F14049-C960-4550-9804-F0D6CDCE0175}"/>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59" name="Freeform 15">
              <a:hlinkClick r:id="rId13" action="ppaction://hlinksldjump"/>
              <a:extLst>
                <a:ext uri="{FF2B5EF4-FFF2-40B4-BE49-F238E27FC236}">
                  <a16:creationId xmlns:a16="http://schemas.microsoft.com/office/drawing/2014/main" id="{43E55170-E399-48F6-9C8B-EDED928A9B35}"/>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0" name="TextBox 59">
              <a:hlinkClick r:id="rId13" action="ppaction://hlinksldjump"/>
              <a:extLst>
                <a:ext uri="{FF2B5EF4-FFF2-40B4-BE49-F238E27FC236}">
                  <a16:creationId xmlns:a16="http://schemas.microsoft.com/office/drawing/2014/main" id="{93DD2A62-DDD5-4E00-BAD3-3F50B9B36DD9}"/>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1" name="Group 60">
            <a:extLst>
              <a:ext uri="{FF2B5EF4-FFF2-40B4-BE49-F238E27FC236}">
                <a16:creationId xmlns:a16="http://schemas.microsoft.com/office/drawing/2014/main" id="{702262ED-417E-4C47-957D-4894D70E9D7F}"/>
              </a:ext>
            </a:extLst>
          </p:cNvPr>
          <p:cNvGrpSpPr/>
          <p:nvPr/>
        </p:nvGrpSpPr>
        <p:grpSpPr>
          <a:xfrm>
            <a:off x="10426521" y="5342624"/>
            <a:ext cx="1768080" cy="333270"/>
            <a:chOff x="11103440" y="1314782"/>
            <a:chExt cx="1080214" cy="333270"/>
          </a:xfrm>
          <a:solidFill>
            <a:schemeClr val="accent6">
              <a:lumMod val="50000"/>
            </a:schemeClr>
          </a:solidFill>
        </p:grpSpPr>
        <p:sp>
          <p:nvSpPr>
            <p:cNvPr id="62" name="Freeform 15">
              <a:hlinkClick r:id="rId14" action="ppaction://hlinksldjump"/>
              <a:extLst>
                <a:ext uri="{FF2B5EF4-FFF2-40B4-BE49-F238E27FC236}">
                  <a16:creationId xmlns:a16="http://schemas.microsoft.com/office/drawing/2014/main" id="{C2EDC281-EC72-4639-9679-BE9832679554}"/>
                </a:ext>
              </a:extLst>
            </p:cNvPr>
            <p:cNvSpPr>
              <a:spLocks/>
            </p:cNvSpPr>
            <p:nvPr/>
          </p:nvSpPr>
          <p:spPr bwMode="auto">
            <a:xfrm>
              <a:off x="11103440" y="1314782"/>
              <a:ext cx="1080214" cy="333270"/>
            </a:xfrm>
            <a:prstGeom prst="rect">
              <a:avLst/>
            </a:prstGeom>
            <a:solidFill>
              <a:schemeClr val="bg1"/>
            </a:solidFill>
            <a:ln w="9525">
              <a:solidFill>
                <a:srgbClr val="000000"/>
              </a:solidFill>
              <a:round/>
              <a:headEnd/>
              <a:tailEnd/>
            </a:ln>
          </p:spPr>
          <p:txBody>
            <a:bodyPr rot="0" vert="horz" wrap="square" lIns="91440" tIns="45720" rIns="91440" bIns="45720" anchor="t" anchorCtr="0" upright="1">
              <a:noAutofit/>
            </a:bodyPr>
            <a:lstStyle/>
            <a:p>
              <a:endParaRPr lang="en-GB">
                <a:solidFill>
                  <a:srgbClr val="0E5772"/>
                </a:solidFill>
              </a:endParaRPr>
            </a:p>
          </p:txBody>
        </p:sp>
        <p:sp>
          <p:nvSpPr>
            <p:cNvPr id="63" name="TextBox 62">
              <a:hlinkClick r:id="rId14" action="ppaction://hlinksldjump"/>
              <a:extLst>
                <a:ext uri="{FF2B5EF4-FFF2-40B4-BE49-F238E27FC236}">
                  <a16:creationId xmlns:a16="http://schemas.microsoft.com/office/drawing/2014/main" id="{E2A5DDAC-C612-44F2-9232-7DA4F8D94E63}"/>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4" name="Group 63">
            <a:extLst>
              <a:ext uri="{FF2B5EF4-FFF2-40B4-BE49-F238E27FC236}">
                <a16:creationId xmlns:a16="http://schemas.microsoft.com/office/drawing/2014/main" id="{ECE2A307-F0B4-4B39-8EC6-D24513EEA04F}"/>
              </a:ext>
            </a:extLst>
          </p:cNvPr>
          <p:cNvGrpSpPr/>
          <p:nvPr/>
        </p:nvGrpSpPr>
        <p:grpSpPr>
          <a:xfrm>
            <a:off x="10416664" y="2325554"/>
            <a:ext cx="1775336" cy="350168"/>
            <a:chOff x="11088332" y="1385248"/>
            <a:chExt cx="1097651" cy="333270"/>
          </a:xfrm>
          <a:solidFill>
            <a:schemeClr val="accent1">
              <a:lumMod val="50000"/>
            </a:schemeClr>
          </a:solidFill>
        </p:grpSpPr>
        <p:sp>
          <p:nvSpPr>
            <p:cNvPr id="65" name="Freeform 15">
              <a:hlinkClick r:id="rId15" action="ppaction://hlinksldjump"/>
              <a:extLst>
                <a:ext uri="{FF2B5EF4-FFF2-40B4-BE49-F238E27FC236}">
                  <a16:creationId xmlns:a16="http://schemas.microsoft.com/office/drawing/2014/main" id="{F6DE7201-B99F-4AC1-B2AE-5A9E1D8CC9F1}"/>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6" name="TextBox 65">
              <a:hlinkClick r:id="rId15" action="ppaction://hlinksldjump"/>
              <a:extLst>
                <a:ext uri="{FF2B5EF4-FFF2-40B4-BE49-F238E27FC236}">
                  <a16:creationId xmlns:a16="http://schemas.microsoft.com/office/drawing/2014/main" id="{89DB3F16-5696-431B-B3D8-DBF6029CD7F4}"/>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36" name="TextBox 35">
            <a:extLst>
              <a:ext uri="{FF2B5EF4-FFF2-40B4-BE49-F238E27FC236}">
                <a16:creationId xmlns:a16="http://schemas.microsoft.com/office/drawing/2014/main" id="{047AC06F-4D0D-4E73-9579-FBC8B71F5CE4}"/>
              </a:ext>
            </a:extLst>
          </p:cNvPr>
          <p:cNvSpPr txBox="1"/>
          <p:nvPr/>
        </p:nvSpPr>
        <p:spPr>
          <a:xfrm>
            <a:off x="11709066" y="6473625"/>
            <a:ext cx="370676" cy="246221"/>
          </a:xfrm>
          <a:prstGeom prst="rect">
            <a:avLst/>
          </a:prstGeom>
          <a:noFill/>
        </p:spPr>
        <p:txBody>
          <a:bodyPr wrap="square" rtlCol="0">
            <a:spAutoFit/>
          </a:bodyPr>
          <a:lstStyle/>
          <a:p>
            <a:r>
              <a:rPr lang="nl-NL" sz="1000">
                <a:solidFill>
                  <a:srgbClr val="0E5772"/>
                </a:solidFill>
              </a:rPr>
              <a:t>13</a:t>
            </a:r>
            <a:endParaRPr lang="en-GB" sz="1000">
              <a:solidFill>
                <a:srgbClr val="0E5772"/>
              </a:solidFill>
            </a:endParaRPr>
          </a:p>
        </p:txBody>
      </p:sp>
    </p:spTree>
    <p:extLst>
      <p:ext uri="{BB962C8B-B14F-4D97-AF65-F5344CB8AC3E}">
        <p14:creationId xmlns:p14="http://schemas.microsoft.com/office/powerpoint/2010/main" val="127865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6B8E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6B8EAC"/>
            </a:solidFill>
            <a:ln>
              <a:noFill/>
            </a:ln>
          </p:spPr>
          <p:txBody>
            <a:bodyPr rot="0" vert="horz" wrap="square" lIns="91440" tIns="45720" rIns="91440" bIns="45720" anchor="t" anchorCtr="0" upright="1">
              <a:noAutofit/>
            </a:bodyPr>
            <a:lstStyle/>
            <a:p>
              <a:endParaRPr lang="en-GB" sz="6000"/>
            </a:p>
          </p:txBody>
        </p:sp>
      </p:grpSp>
      <p:sp>
        <p:nvSpPr>
          <p:cNvPr id="9" name="TextBox 8">
            <a:extLst>
              <a:ext uri="{FF2B5EF4-FFF2-40B4-BE49-F238E27FC236}">
                <a16:creationId xmlns:a16="http://schemas.microsoft.com/office/drawing/2014/main" id="{42C828CA-D002-4D65-9494-598076E4A309}"/>
              </a:ext>
            </a:extLst>
          </p:cNvPr>
          <p:cNvSpPr txBox="1"/>
          <p:nvPr/>
        </p:nvSpPr>
        <p:spPr>
          <a:xfrm>
            <a:off x="624000" y="1234911"/>
            <a:ext cx="6800743" cy="385939"/>
          </a:xfrm>
          <a:prstGeom prst="rect">
            <a:avLst/>
          </a:prstGeom>
          <a:noFill/>
        </p:spPr>
        <p:txBody>
          <a:bodyPr wrap="square" rtlCol="0">
            <a:spAutoFit/>
          </a:bodyPr>
          <a:lstStyle/>
          <a:p>
            <a:pPr>
              <a:lnSpc>
                <a:spcPct val="106000"/>
              </a:lnSpc>
              <a:spcAft>
                <a:spcPts val="800"/>
              </a:spcAft>
            </a:pPr>
            <a:r>
              <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p>
        </p:txBody>
      </p:sp>
      <p:sp>
        <p:nvSpPr>
          <p:cNvPr id="11" name="TextBox 10">
            <a:extLst>
              <a:ext uri="{FF2B5EF4-FFF2-40B4-BE49-F238E27FC236}">
                <a16:creationId xmlns:a16="http://schemas.microsoft.com/office/drawing/2014/main" id="{651C14D4-176A-4E71-BD15-6F35777ED8D8}"/>
              </a:ext>
            </a:extLst>
          </p:cNvPr>
          <p:cNvSpPr txBox="1"/>
          <p:nvPr/>
        </p:nvSpPr>
        <p:spPr>
          <a:xfrm>
            <a:off x="620284" y="1620850"/>
            <a:ext cx="6841991" cy="4920578"/>
          </a:xfrm>
          <a:prstGeom prst="rect">
            <a:avLst/>
          </a:prstGeom>
          <a:noFill/>
        </p:spPr>
        <p:txBody>
          <a:bodyPr wrap="square" numCol="2" spcCol="324000" rtlCol="0">
            <a:spAutoFit/>
          </a:bodyPr>
          <a:lstStyle/>
          <a:p>
            <a:pPr algn="just">
              <a:lnSpc>
                <a:spcPct val="150000"/>
              </a:lnSpc>
            </a:pPr>
            <a:r>
              <a:rPr lang="en-GB" sz="1000">
                <a:latin typeface="Lucida Sans Unicode" panose="020B0602030504020204" pitchFamily="34" charset="0"/>
                <a:cs typeface="Lucida Sans Unicode" panose="020B0602030504020204" pitchFamily="34" charset="0"/>
              </a:rPr>
              <a:t>Dutch embassies are developing their new strategic plans. On the 18th and 19th of January 2022, the Water Support Programme (executed by the Netherlands Water Partnership (NWP) and the Netherlands Enterprise Agency), the Netherlands Commission for Environmental assessment (NCEA) and the Directorate-General International Cooperation (DGIS) of the Dutch Ministry of Foreign Affairs organised two online meetings with heads of development cooperation from a selection of Dutch embassies, as well as water experts and NGOs involved in the landscape approach. </a:t>
            </a:r>
          </a:p>
          <a:p>
            <a:pPr algn="just">
              <a:lnSpc>
                <a:spcPct val="150000"/>
              </a:lnSpc>
            </a:pPr>
            <a:r>
              <a:rPr lang="en-GB" sz="1000">
                <a:latin typeface="Lucida Sans Unicode" panose="020B0602030504020204" pitchFamily="34" charset="0"/>
                <a:cs typeface="Lucida Sans Unicode" panose="020B0602030504020204" pitchFamily="34" charset="0"/>
              </a:rPr>
              <a:t>The goal of the meetings was to further explore the link between embassy programmes, local ownership and EA. </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René van Hell (director DGIS / Inclusive Green Growth) noted two long-time bottlenecks:</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endParaRPr lang="en-GB" sz="1000">
              <a:latin typeface="Lucida Sans Unicode" panose="020B0602030504020204" pitchFamily="34" charset="0"/>
              <a:cs typeface="Lucida Sans Unicode" panose="020B0602030504020204" pitchFamily="34" charset="0"/>
            </a:endParaRPr>
          </a:p>
          <a:p>
            <a:pPr marL="171450" indent="-171450" algn="just">
              <a:lnSpc>
                <a:spcPct val="150000"/>
              </a:lnSpc>
              <a:buFont typeface="Arial" panose="020B0604020202020204" pitchFamily="34" charset="0"/>
              <a:buChar char="•"/>
            </a:pPr>
            <a:r>
              <a:rPr lang="en-GB" sz="1000">
                <a:latin typeface="Lucida Sans Unicode" panose="020B0602030504020204" pitchFamily="34" charset="0"/>
                <a:cs typeface="Lucida Sans Unicode" panose="020B0602030504020204" pitchFamily="34" charset="0"/>
              </a:rPr>
              <a:t>Aid-receiving countries often have difficulty taking ownership of development programmes. </a:t>
            </a:r>
          </a:p>
          <a:p>
            <a:pPr marL="171450" indent="-171450" algn="just">
              <a:lnSpc>
                <a:spcPct val="150000"/>
              </a:lnSpc>
              <a:buFont typeface="Arial" panose="020B0604020202020204" pitchFamily="34" charset="0"/>
              <a:buChar char="•"/>
            </a:pPr>
            <a:r>
              <a:rPr lang="en-GB" sz="1000">
                <a:latin typeface="Lucida Sans Unicode" panose="020B0602030504020204" pitchFamily="34" charset="0"/>
                <a:cs typeface="Lucida Sans Unicode" panose="020B0602030504020204" pitchFamily="34" charset="0"/>
              </a:rPr>
              <a:t>Lack of collaboration between development authorities, and authorities responsible for other SDGs like agriculture, infrastructure, education, and rule of law.</a:t>
            </a:r>
          </a:p>
          <a:p>
            <a:pPr marL="179388"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On January 18th, southern partners from Mali, Niger and Bangladesh were invited to share their experiences. On the 19th of January, heads of development cooperation discussed what these experiences mean to them.</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Their main conclusion was that we need to keep looking for ways to connect programmes to local ownership, and where possible find synergy with the NCEA. This is a joint agenda for embassies, water experts, DGIS and the NCEA.</a:t>
            </a:r>
          </a:p>
        </p:txBody>
      </p:sp>
      <p:grpSp>
        <p:nvGrpSpPr>
          <p:cNvPr id="18" name="Group 17">
            <a:extLst>
              <a:ext uri="{FF2B5EF4-FFF2-40B4-BE49-F238E27FC236}">
                <a16:creationId xmlns:a16="http://schemas.microsoft.com/office/drawing/2014/main" id="{2D12DD2C-2849-4AAB-A552-CC34245B0F24}"/>
              </a:ext>
            </a:extLst>
          </p:cNvPr>
          <p:cNvGrpSpPr/>
          <p:nvPr/>
        </p:nvGrpSpPr>
        <p:grpSpPr>
          <a:xfrm>
            <a:off x="10416664" y="2705684"/>
            <a:ext cx="1775336" cy="350168"/>
            <a:chOff x="11088332" y="1385248"/>
            <a:chExt cx="1097651" cy="333270"/>
          </a:xfrm>
          <a:solidFill>
            <a:schemeClr val="accent1">
              <a:lumMod val="50000"/>
            </a:schemeClr>
          </a:solidFill>
        </p:grpSpPr>
        <p:sp>
          <p:nvSpPr>
            <p:cNvPr id="15" name="Freeform 15">
              <a:hlinkClick r:id="rId2" action="ppaction://hlinksldjump"/>
              <a:extLst>
                <a:ext uri="{FF2B5EF4-FFF2-40B4-BE49-F238E27FC236}">
                  <a16:creationId xmlns:a16="http://schemas.microsoft.com/office/drawing/2014/main" id="{805352FF-AC97-41A4-B0EA-0530B1E7586A}"/>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7" name="TextBox 16">
              <a:hlinkClick r:id="rId2" action="ppaction://hlinksldjump"/>
              <a:extLst>
                <a:ext uri="{FF2B5EF4-FFF2-40B4-BE49-F238E27FC236}">
                  <a16:creationId xmlns:a16="http://schemas.microsoft.com/office/drawing/2014/main" id="{CACBDD41-736D-418A-A0F7-9DD82C91CE2A}"/>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0" name="Group 39">
            <a:extLst>
              <a:ext uri="{FF2B5EF4-FFF2-40B4-BE49-F238E27FC236}">
                <a16:creationId xmlns:a16="http://schemas.microsoft.com/office/drawing/2014/main" id="{DA81D1DA-8D83-41C6-A3E5-E2922603CCBE}"/>
              </a:ext>
            </a:extLst>
          </p:cNvPr>
          <p:cNvGrpSpPr/>
          <p:nvPr/>
        </p:nvGrpSpPr>
        <p:grpSpPr>
          <a:xfrm>
            <a:off x="10416660" y="3070925"/>
            <a:ext cx="1777939" cy="369332"/>
            <a:chOff x="11080409" y="1358367"/>
            <a:chExt cx="1099260" cy="369332"/>
          </a:xfrm>
          <a:solidFill>
            <a:schemeClr val="accent1">
              <a:lumMod val="50000"/>
            </a:schemeClr>
          </a:solidFill>
        </p:grpSpPr>
        <p:sp>
          <p:nvSpPr>
            <p:cNvPr id="41" name="Freeform 15">
              <a:hlinkClick r:id="rId3" action="ppaction://hlinksldjump"/>
              <a:extLst>
                <a:ext uri="{FF2B5EF4-FFF2-40B4-BE49-F238E27FC236}">
                  <a16:creationId xmlns:a16="http://schemas.microsoft.com/office/drawing/2014/main" id="{E8FD334A-AF3B-48BC-BD78-9BA2A0C8B09D}"/>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TextBox 41">
              <a:hlinkClick r:id="rId3" action="ppaction://hlinksldjump"/>
              <a:extLst>
                <a:ext uri="{FF2B5EF4-FFF2-40B4-BE49-F238E27FC236}">
                  <a16:creationId xmlns:a16="http://schemas.microsoft.com/office/drawing/2014/main" id="{28AFD54C-5DAA-4509-BA35-96F5D846C6BD}"/>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3" name="Group 42">
            <a:extLst>
              <a:ext uri="{FF2B5EF4-FFF2-40B4-BE49-F238E27FC236}">
                <a16:creationId xmlns:a16="http://schemas.microsoft.com/office/drawing/2014/main" id="{D86BDFAD-DF8F-40CA-9908-D682CD2A016D}"/>
              </a:ext>
            </a:extLst>
          </p:cNvPr>
          <p:cNvGrpSpPr/>
          <p:nvPr/>
        </p:nvGrpSpPr>
        <p:grpSpPr>
          <a:xfrm>
            <a:off x="10420121" y="3433496"/>
            <a:ext cx="1775337" cy="333270"/>
            <a:chOff x="11089898" y="1366298"/>
            <a:chExt cx="1097651" cy="333270"/>
          </a:xfrm>
          <a:solidFill>
            <a:schemeClr val="accent1">
              <a:lumMod val="50000"/>
            </a:schemeClr>
          </a:solidFill>
        </p:grpSpPr>
        <p:sp>
          <p:nvSpPr>
            <p:cNvPr id="44" name="Freeform 15">
              <a:extLst>
                <a:ext uri="{FF2B5EF4-FFF2-40B4-BE49-F238E27FC236}">
                  <a16:creationId xmlns:a16="http://schemas.microsoft.com/office/drawing/2014/main" id="{FD83D179-30D5-49F6-98E3-BCD8A903B023}"/>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TextBox 44">
              <a:hlinkClick r:id="rId4" action="ppaction://hlinksldjump"/>
              <a:extLst>
                <a:ext uri="{FF2B5EF4-FFF2-40B4-BE49-F238E27FC236}">
                  <a16:creationId xmlns:a16="http://schemas.microsoft.com/office/drawing/2014/main" id="{CF132BCE-A19B-4AF9-8D03-82E19BC54592}"/>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46" name="Group 45">
            <a:extLst>
              <a:ext uri="{FF2B5EF4-FFF2-40B4-BE49-F238E27FC236}">
                <a16:creationId xmlns:a16="http://schemas.microsoft.com/office/drawing/2014/main" id="{4906BBA3-327B-4034-BC16-E6E577628B6C}"/>
              </a:ext>
            </a:extLst>
          </p:cNvPr>
          <p:cNvGrpSpPr/>
          <p:nvPr/>
        </p:nvGrpSpPr>
        <p:grpSpPr>
          <a:xfrm>
            <a:off x="10422083" y="3783125"/>
            <a:ext cx="1780089" cy="369332"/>
            <a:chOff x="11085393" y="1339380"/>
            <a:chExt cx="1100589" cy="369332"/>
          </a:xfrm>
          <a:solidFill>
            <a:schemeClr val="accent1">
              <a:lumMod val="50000"/>
            </a:schemeClr>
          </a:solidFill>
        </p:grpSpPr>
        <p:sp>
          <p:nvSpPr>
            <p:cNvPr id="47" name="Freeform 15">
              <a:extLst>
                <a:ext uri="{FF2B5EF4-FFF2-40B4-BE49-F238E27FC236}">
                  <a16:creationId xmlns:a16="http://schemas.microsoft.com/office/drawing/2014/main" id="{DF7E4667-AF51-447A-B99A-916C11B09E03}"/>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8" name="TextBox 47">
              <a:hlinkClick r:id="rId5" action="ppaction://hlinksldjump"/>
              <a:extLst>
                <a:ext uri="{FF2B5EF4-FFF2-40B4-BE49-F238E27FC236}">
                  <a16:creationId xmlns:a16="http://schemas.microsoft.com/office/drawing/2014/main" id="{49D131FC-DA6A-45F5-9BB3-95680C270F47}"/>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49" name="Group 48">
            <a:extLst>
              <a:ext uri="{FF2B5EF4-FFF2-40B4-BE49-F238E27FC236}">
                <a16:creationId xmlns:a16="http://schemas.microsoft.com/office/drawing/2014/main" id="{A83A87F3-BADE-43EC-8B59-867E04D366E9}"/>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0" name="Freeform 15">
              <a:hlinkClick r:id="rId6" action="ppaction://hlinksldjump"/>
              <a:extLst>
                <a:ext uri="{FF2B5EF4-FFF2-40B4-BE49-F238E27FC236}">
                  <a16:creationId xmlns:a16="http://schemas.microsoft.com/office/drawing/2014/main" id="{DD104E9D-C833-4EB6-BF29-EF3AFD93A918}"/>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1" name="TextBox 50">
              <a:hlinkClick r:id="rId6" action="ppaction://hlinksldjump"/>
              <a:extLst>
                <a:ext uri="{FF2B5EF4-FFF2-40B4-BE49-F238E27FC236}">
                  <a16:creationId xmlns:a16="http://schemas.microsoft.com/office/drawing/2014/main" id="{28631D64-D0D0-433B-986E-992C0D53A497}"/>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2" name="Group 51">
            <a:extLst>
              <a:ext uri="{FF2B5EF4-FFF2-40B4-BE49-F238E27FC236}">
                <a16:creationId xmlns:a16="http://schemas.microsoft.com/office/drawing/2014/main" id="{C1F8A8AC-20C4-453A-835F-B7589A252EBE}"/>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3" name="Freeform 15">
              <a:extLst>
                <a:ext uri="{FF2B5EF4-FFF2-40B4-BE49-F238E27FC236}">
                  <a16:creationId xmlns:a16="http://schemas.microsoft.com/office/drawing/2014/main" id="{D694F427-891C-4068-8F1F-4C9D4EF8438F}"/>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4" name="TextBox 53">
              <a:hlinkClick r:id="rId7" action="ppaction://hlinksldjump"/>
              <a:extLst>
                <a:ext uri="{FF2B5EF4-FFF2-40B4-BE49-F238E27FC236}">
                  <a16:creationId xmlns:a16="http://schemas.microsoft.com/office/drawing/2014/main" id="{64A54791-2174-4268-945F-7F976DA9DE91}"/>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55" name="Group 54">
            <a:extLst>
              <a:ext uri="{FF2B5EF4-FFF2-40B4-BE49-F238E27FC236}">
                <a16:creationId xmlns:a16="http://schemas.microsoft.com/office/drawing/2014/main" id="{04AE6964-C5A6-469D-8EE4-62A134A05ECB}"/>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56" name="Freeform 15">
              <a:hlinkClick r:id="rId8" action="ppaction://hlinksldjump"/>
              <a:extLst>
                <a:ext uri="{FF2B5EF4-FFF2-40B4-BE49-F238E27FC236}">
                  <a16:creationId xmlns:a16="http://schemas.microsoft.com/office/drawing/2014/main" id="{BD8AE7F1-E611-4CFA-B1C5-3756CD46506F}"/>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7" name="TextBox 56">
              <a:hlinkClick r:id="rId8" action="ppaction://hlinksldjump"/>
              <a:extLst>
                <a:ext uri="{FF2B5EF4-FFF2-40B4-BE49-F238E27FC236}">
                  <a16:creationId xmlns:a16="http://schemas.microsoft.com/office/drawing/2014/main" id="{FAB5976C-ADBB-479C-9700-F14AD70F6851}"/>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58" name="Group 57">
            <a:extLst>
              <a:ext uri="{FF2B5EF4-FFF2-40B4-BE49-F238E27FC236}">
                <a16:creationId xmlns:a16="http://schemas.microsoft.com/office/drawing/2014/main" id="{9D632E6A-D827-443B-957C-273F54B7A241}"/>
              </a:ext>
            </a:extLst>
          </p:cNvPr>
          <p:cNvGrpSpPr/>
          <p:nvPr/>
        </p:nvGrpSpPr>
        <p:grpSpPr>
          <a:xfrm>
            <a:off x="10426521" y="5342624"/>
            <a:ext cx="1768080" cy="333270"/>
            <a:chOff x="11103440" y="1314782"/>
            <a:chExt cx="1080214" cy="333270"/>
          </a:xfrm>
          <a:solidFill>
            <a:schemeClr val="accent6">
              <a:lumMod val="50000"/>
            </a:schemeClr>
          </a:solidFill>
        </p:grpSpPr>
        <p:sp>
          <p:nvSpPr>
            <p:cNvPr id="59" name="Freeform 15">
              <a:hlinkClick r:id="rId9" action="ppaction://hlinksldjump"/>
              <a:extLst>
                <a:ext uri="{FF2B5EF4-FFF2-40B4-BE49-F238E27FC236}">
                  <a16:creationId xmlns:a16="http://schemas.microsoft.com/office/drawing/2014/main" id="{530B09BB-C7A7-485C-AB84-8567021F6D88}"/>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0" name="TextBox 59">
              <a:hlinkClick r:id="rId9" action="ppaction://hlinksldjump"/>
              <a:extLst>
                <a:ext uri="{FF2B5EF4-FFF2-40B4-BE49-F238E27FC236}">
                  <a16:creationId xmlns:a16="http://schemas.microsoft.com/office/drawing/2014/main" id="{A3C0BF4B-4E13-40C0-8AEA-4F0A0E97D3E5}"/>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sp>
        <p:nvSpPr>
          <p:cNvPr id="10" name="Tekstvak 2">
            <a:extLst>
              <a:ext uri="{FF2B5EF4-FFF2-40B4-BE49-F238E27FC236}">
                <a16:creationId xmlns:a16="http://schemas.microsoft.com/office/drawing/2014/main" id="{8E13AC4F-CF0E-43C4-9257-3091E912E6CF}"/>
              </a:ext>
            </a:extLst>
          </p:cNvPr>
          <p:cNvSpPr txBox="1">
            <a:spLocks noChangeArrowheads="1"/>
          </p:cNvSpPr>
          <p:nvPr/>
        </p:nvSpPr>
        <p:spPr bwMode="auto">
          <a:xfrm>
            <a:off x="7807778" y="490884"/>
            <a:ext cx="2333017" cy="574773"/>
          </a:xfrm>
          <a:prstGeom prst="rect">
            <a:avLst/>
          </a:prstGeom>
          <a:solidFill>
            <a:srgbClr val="6B8EAC"/>
          </a:solidFill>
          <a:ln w="9525">
            <a:solidFill>
              <a:schemeClr val="bg1"/>
            </a:solidFill>
            <a:miter lim="800000"/>
            <a:headEnd/>
            <a:tailEnd/>
          </a:ln>
        </p:spPr>
        <p:txBody>
          <a:bodyPr rot="0" vert="horz" wrap="square" lIns="91440" tIns="45720" rIns="91440" bIns="45720" anchor="t" anchorCtr="0">
            <a:spAutoFit/>
          </a:bodyPr>
          <a:lstStyle/>
          <a:p>
            <a:pPr>
              <a:lnSpc>
                <a:spcPct val="106000"/>
              </a:lnSpc>
              <a:spcAft>
                <a:spcPts val="800"/>
              </a:spcAft>
            </a:pPr>
            <a:r>
              <a:rPr lang="en-GB" sz="1000">
                <a:solidFill>
                  <a:schemeClr val="bg1"/>
                </a:solidFill>
                <a:effectLst/>
                <a:latin typeface="Calibri" panose="020F0502020204030204" pitchFamily="34" charset="0"/>
                <a:ea typeface="Calibri" panose="020F0502020204030204" pitchFamily="34" charset="0"/>
                <a:cs typeface="Arial" panose="020B0604020202020204" pitchFamily="34" charset="0"/>
              </a:rPr>
              <a:t>“Lack of local ownership and collaboration are key bottlenecks for the development of water programmes.”</a:t>
            </a:r>
            <a:endParaRPr lang="en-GB" sz="9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77859DD5-199E-4298-B393-CF189FC6D9A1}"/>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grpSp>
        <p:nvGrpSpPr>
          <p:cNvPr id="36" name="Group 35">
            <a:extLst>
              <a:ext uri="{FF2B5EF4-FFF2-40B4-BE49-F238E27FC236}">
                <a16:creationId xmlns:a16="http://schemas.microsoft.com/office/drawing/2014/main" id="{973F11B0-BBAD-4CF2-B27C-CFEA525CE1BA}"/>
              </a:ext>
            </a:extLst>
          </p:cNvPr>
          <p:cNvGrpSpPr/>
          <p:nvPr/>
        </p:nvGrpSpPr>
        <p:grpSpPr>
          <a:xfrm>
            <a:off x="10416664" y="2325554"/>
            <a:ext cx="1775336" cy="350168"/>
            <a:chOff x="11088332" y="1385248"/>
            <a:chExt cx="1097651" cy="333270"/>
          </a:xfrm>
          <a:solidFill>
            <a:schemeClr val="accent1">
              <a:lumMod val="50000"/>
            </a:schemeClr>
          </a:solidFill>
        </p:grpSpPr>
        <p:sp>
          <p:nvSpPr>
            <p:cNvPr id="37" name="Freeform 15">
              <a:hlinkClick r:id="rId10" action="ppaction://hlinksldjump"/>
              <a:extLst>
                <a:ext uri="{FF2B5EF4-FFF2-40B4-BE49-F238E27FC236}">
                  <a16:creationId xmlns:a16="http://schemas.microsoft.com/office/drawing/2014/main" id="{EBE9F392-E8F4-439B-BB78-13DDB771AFD7}"/>
                </a:ext>
              </a:extLst>
            </p:cNvPr>
            <p:cNvSpPr>
              <a:spLocks/>
            </p:cNvSpPr>
            <p:nvPr/>
          </p:nvSpPr>
          <p:spPr bwMode="auto">
            <a:xfrm>
              <a:off x="11088332" y="1385248"/>
              <a:ext cx="1097651" cy="333270"/>
            </a:xfrm>
            <a:prstGeom prst="rect">
              <a:avLst/>
            </a:prstGeom>
            <a:solidFill>
              <a:schemeClr val="bg1"/>
            </a:solidFill>
            <a:ln w="9525">
              <a:solidFill>
                <a:srgbClr val="0E5772"/>
              </a:solidFill>
              <a:round/>
              <a:headEnd/>
              <a:tailEnd/>
            </a:ln>
          </p:spPr>
          <p:txBody>
            <a:bodyPr rot="0" vert="horz" wrap="square" lIns="91440" tIns="45720" rIns="91440" bIns="45720" anchor="t" anchorCtr="0" upright="1">
              <a:noAutofit/>
            </a:bodyPr>
            <a:lstStyle/>
            <a:p>
              <a:endParaRPr lang="en-GB">
                <a:solidFill>
                  <a:sysClr val="windowText" lastClr="000000"/>
                </a:solidFill>
              </a:endParaRPr>
            </a:p>
          </p:txBody>
        </p:sp>
        <p:sp>
          <p:nvSpPr>
            <p:cNvPr id="38" name="TextBox 37">
              <a:hlinkClick r:id="rId10" action="ppaction://hlinksldjump"/>
              <a:extLst>
                <a:ext uri="{FF2B5EF4-FFF2-40B4-BE49-F238E27FC236}">
                  <a16:creationId xmlns:a16="http://schemas.microsoft.com/office/drawing/2014/main" id="{0B42F625-29A9-48B2-8740-66A9A1FA8BF6}"/>
                </a:ext>
              </a:extLst>
            </p:cNvPr>
            <p:cNvSpPr txBox="1"/>
            <p:nvPr/>
          </p:nvSpPr>
          <p:spPr>
            <a:xfrm>
              <a:off x="11166417" y="1468925"/>
              <a:ext cx="951427" cy="219693"/>
            </a:xfrm>
            <a:prstGeom prst="rect">
              <a:avLst/>
            </a:prstGeom>
            <a:solidFill>
              <a:schemeClr val="bg1"/>
            </a:solidFill>
          </p:spPr>
          <p:txBody>
            <a:bodyPr wrap="square" rtlCol="0">
              <a:spAutoFit/>
            </a:bodyPr>
            <a:lstStyle/>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rgbClr val="0E5772"/>
                </a:solidFill>
              </a:endParaRPr>
            </a:p>
          </p:txBody>
        </p:sp>
      </p:grpSp>
      <p:sp>
        <p:nvSpPr>
          <p:cNvPr id="2" name="TextBox 1">
            <a:extLst>
              <a:ext uri="{FF2B5EF4-FFF2-40B4-BE49-F238E27FC236}">
                <a16:creationId xmlns:a16="http://schemas.microsoft.com/office/drawing/2014/main" id="{75682E03-9901-460F-A21E-F15B74AB286B}"/>
              </a:ext>
            </a:extLst>
          </p:cNvPr>
          <p:cNvSpPr txBox="1"/>
          <p:nvPr/>
        </p:nvSpPr>
        <p:spPr>
          <a:xfrm>
            <a:off x="7843614" y="2393474"/>
            <a:ext cx="2297181" cy="3277820"/>
          </a:xfrm>
          <a:prstGeom prst="rect">
            <a:avLst/>
          </a:prstGeom>
          <a:solidFill>
            <a:srgbClr val="6B8EAC"/>
          </a:solidFill>
          <a:ln>
            <a:noFill/>
          </a:ln>
        </p:spPr>
        <p:txBody>
          <a:bodyPr wrap="square" rtlCol="0">
            <a:spAutoFit/>
          </a:bodyPr>
          <a:lstStyle/>
          <a:p>
            <a:r>
              <a:rPr lang="en-GB" sz="900" b="1">
                <a:solidFill>
                  <a:schemeClr val="bg1"/>
                </a:solidFill>
                <a:latin typeface="Lucida Sans Unicode" panose="020B0602030504020204" pitchFamily="34" charset="0"/>
                <a:cs typeface="Lucida Sans Unicode" panose="020B0602030504020204" pitchFamily="34" charset="0"/>
              </a:rPr>
              <a:t>What is environmental assessment?</a:t>
            </a:r>
          </a:p>
          <a:p>
            <a:endParaRPr lang="en-GB" sz="900" b="1">
              <a:solidFill>
                <a:schemeClr val="bg1"/>
              </a:solidFill>
              <a:latin typeface="Lucida Sans Unicode" panose="020B0602030504020204" pitchFamily="34" charset="0"/>
              <a:cs typeface="Lucida Sans Unicode" panose="020B0602030504020204" pitchFamily="34" charset="0"/>
            </a:endParaRPr>
          </a:p>
          <a:p>
            <a:r>
              <a:rPr lang="en-GB" sz="900">
                <a:solidFill>
                  <a:schemeClr val="bg1"/>
                </a:solidFill>
                <a:latin typeface="Lucida Sans Unicode" panose="020B0602030504020204" pitchFamily="34" charset="0"/>
                <a:cs typeface="Lucida Sans Unicode" panose="020B0602030504020204" pitchFamily="34" charset="0"/>
              </a:rPr>
              <a:t>In just about every country in the world, it is required by law to conduct an environmental assessment before major commitments are made. Environmental assessment can be conducted at two levels of decision making:</a:t>
            </a:r>
          </a:p>
          <a:p>
            <a:endParaRPr lang="en-GB" sz="900">
              <a:solidFill>
                <a:schemeClr val="bg1"/>
              </a:solidFill>
              <a:latin typeface="Lucida Sans Unicode" panose="020B0602030504020204" pitchFamily="34" charset="0"/>
              <a:cs typeface="Lucida Sans Unicode" panose="020B0602030504020204" pitchFamily="34" charset="0"/>
            </a:endParaRPr>
          </a:p>
          <a:p>
            <a:pPr marL="171450" indent="-171450">
              <a:buFont typeface="Arial" panose="020B0604020202020204" pitchFamily="34" charset="0"/>
              <a:buChar char="•"/>
            </a:pPr>
            <a:r>
              <a:rPr lang="en-GB" sz="900">
                <a:solidFill>
                  <a:schemeClr val="bg1"/>
                </a:solidFill>
                <a:latin typeface="Lucida Sans Unicode" panose="020B0602030504020204" pitchFamily="34" charset="0"/>
                <a:cs typeface="Lucida Sans Unicode" panose="020B0602030504020204" pitchFamily="34" charset="0"/>
              </a:rPr>
              <a:t>Decision making on projects, such as a dam, motorway, airport or windpark. This is called Environmental and Social Impact Assessment (ESIA).</a:t>
            </a:r>
          </a:p>
          <a:p>
            <a:pPr marL="171450" indent="-171450">
              <a:buFont typeface="Arial" panose="020B0604020202020204" pitchFamily="34" charset="0"/>
              <a:buChar char="•"/>
            </a:pPr>
            <a:r>
              <a:rPr lang="en-GB" sz="900">
                <a:solidFill>
                  <a:schemeClr val="bg1"/>
                </a:solidFill>
                <a:latin typeface="Lucida Sans Unicode" panose="020B0602030504020204" pitchFamily="34" charset="0"/>
                <a:cs typeface="Lucida Sans Unicode" panose="020B0602030504020204" pitchFamily="34" charset="0"/>
              </a:rPr>
              <a:t>Decision making on plans, programmes or policies, such as a land use plan or an energy plan. This is called Strategic Environmental (and Social) Assessment (SEA or SESA). </a:t>
            </a:r>
          </a:p>
          <a:p>
            <a:endParaRPr lang="en-GB" sz="900">
              <a:solidFill>
                <a:schemeClr val="bg1"/>
              </a:solidFill>
              <a:latin typeface="Lucida Sans Unicode" panose="020B0602030504020204" pitchFamily="34" charset="0"/>
              <a:cs typeface="Lucida Sans Unicode" panose="020B0602030504020204" pitchFamily="34" charset="0"/>
            </a:endParaRPr>
          </a:p>
          <a:p>
            <a:r>
              <a:rPr lang="en-GB" sz="900">
                <a:solidFill>
                  <a:schemeClr val="bg1"/>
                </a:solidFill>
                <a:latin typeface="Lucida Sans Unicode" panose="020B0602030504020204" pitchFamily="34" charset="0"/>
                <a:cs typeface="Lucida Sans Unicode" panose="020B0602030504020204" pitchFamily="34" charset="0"/>
              </a:rPr>
              <a:t>For more see the NCEA’s </a:t>
            </a:r>
            <a:r>
              <a:rPr lang="en-GB" sz="900">
                <a:solidFill>
                  <a:schemeClr val="bg1"/>
                </a:solidFill>
                <a:latin typeface="Lucida Sans Unicode" panose="020B0602030504020204" pitchFamily="34" charset="0"/>
                <a:cs typeface="Lucida Sans Unicode" panose="020B0602030504020204" pitchFamily="34" charset="0"/>
                <a:hlinkClick r:id="rId11">
                  <a:extLst>
                    <a:ext uri="{A12FA001-AC4F-418D-AE19-62706E023703}">
                      <ahyp:hlinkClr xmlns:ahyp="http://schemas.microsoft.com/office/drawing/2018/hyperlinkcolor" val="tx"/>
                    </a:ext>
                  </a:extLst>
                </a:hlinkClick>
              </a:rPr>
              <a:t>website</a:t>
            </a:r>
            <a:r>
              <a:rPr lang="en-GB" sz="900">
                <a:solidFill>
                  <a:schemeClr val="bg1"/>
                </a:solidFill>
                <a:latin typeface="Lucida Sans Unicode" panose="020B0602030504020204" pitchFamily="34" charset="0"/>
                <a:cs typeface="Lucida Sans Unicode" panose="020B0602030504020204" pitchFamily="34" charset="0"/>
              </a:rPr>
              <a:t>. </a:t>
            </a:r>
          </a:p>
        </p:txBody>
      </p:sp>
      <p:sp>
        <p:nvSpPr>
          <p:cNvPr id="6" name="TextBox 5">
            <a:extLst>
              <a:ext uri="{FF2B5EF4-FFF2-40B4-BE49-F238E27FC236}">
                <a16:creationId xmlns:a16="http://schemas.microsoft.com/office/drawing/2014/main" id="{55333D2B-9FC7-4DFB-807F-8565692F7E5F}"/>
              </a:ext>
            </a:extLst>
          </p:cNvPr>
          <p:cNvSpPr txBox="1"/>
          <p:nvPr/>
        </p:nvSpPr>
        <p:spPr>
          <a:xfrm>
            <a:off x="11709066" y="6473625"/>
            <a:ext cx="230820" cy="246221"/>
          </a:xfrm>
          <a:prstGeom prst="rect">
            <a:avLst/>
          </a:prstGeom>
          <a:noFill/>
        </p:spPr>
        <p:txBody>
          <a:bodyPr wrap="square" rtlCol="0">
            <a:spAutoFit/>
          </a:bodyPr>
          <a:lstStyle/>
          <a:p>
            <a:r>
              <a:rPr lang="nl-NL" sz="1000">
                <a:solidFill>
                  <a:srgbClr val="0E5772"/>
                </a:solidFill>
              </a:rPr>
              <a:t>2</a:t>
            </a:r>
            <a:endParaRPr lang="en-GB" sz="1000">
              <a:solidFill>
                <a:srgbClr val="0E5772"/>
              </a:solidFill>
            </a:endParaRPr>
          </a:p>
        </p:txBody>
      </p:sp>
    </p:spTree>
    <p:extLst>
      <p:ext uri="{BB962C8B-B14F-4D97-AF65-F5344CB8AC3E}">
        <p14:creationId xmlns:p14="http://schemas.microsoft.com/office/powerpoint/2010/main" val="3859298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6B8E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6B8EAC"/>
            </a:solidFill>
            <a:ln>
              <a:noFill/>
            </a:ln>
          </p:spPr>
          <p:txBody>
            <a:bodyPr rot="0" vert="horz" wrap="square" lIns="91440" tIns="45720" rIns="91440" bIns="45720" anchor="t" anchorCtr="0" upright="1">
              <a:noAutofit/>
            </a:bodyPr>
            <a:lstStyle/>
            <a:p>
              <a:endParaRPr lang="en-GB" sz="6000"/>
            </a:p>
          </p:txBody>
        </p:sp>
      </p:grpSp>
      <p:sp>
        <p:nvSpPr>
          <p:cNvPr id="9" name="TextBox 8">
            <a:extLst>
              <a:ext uri="{FF2B5EF4-FFF2-40B4-BE49-F238E27FC236}">
                <a16:creationId xmlns:a16="http://schemas.microsoft.com/office/drawing/2014/main" id="{42C828CA-D002-4D65-9494-598076E4A309}"/>
              </a:ext>
            </a:extLst>
          </p:cNvPr>
          <p:cNvSpPr txBox="1"/>
          <p:nvPr/>
        </p:nvSpPr>
        <p:spPr>
          <a:xfrm>
            <a:off x="624000" y="1234911"/>
            <a:ext cx="5578837" cy="385939"/>
          </a:xfrm>
          <a:prstGeom prst="rect">
            <a:avLst/>
          </a:prstGeom>
          <a:noFill/>
        </p:spPr>
        <p:txBody>
          <a:bodyPr wrap="square" rtlCol="0">
            <a:spAutoFit/>
          </a:bodyPr>
          <a:lstStyle/>
          <a:p>
            <a:pPr>
              <a:lnSpc>
                <a:spcPct val="106000"/>
              </a:lnSpc>
              <a:spcAft>
                <a:spcPts val="800"/>
              </a:spcAft>
            </a:pPr>
            <a:r>
              <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rPr>
              <a:t>Conclusions of the first session</a:t>
            </a:r>
          </a:p>
        </p:txBody>
      </p:sp>
      <p:sp>
        <p:nvSpPr>
          <p:cNvPr id="11" name="TextBox 10">
            <a:extLst>
              <a:ext uri="{FF2B5EF4-FFF2-40B4-BE49-F238E27FC236}">
                <a16:creationId xmlns:a16="http://schemas.microsoft.com/office/drawing/2014/main" id="{651C14D4-176A-4E71-BD15-6F35777ED8D8}"/>
              </a:ext>
            </a:extLst>
          </p:cNvPr>
          <p:cNvSpPr txBox="1"/>
          <p:nvPr/>
        </p:nvSpPr>
        <p:spPr>
          <a:xfrm>
            <a:off x="624000" y="1620850"/>
            <a:ext cx="9272475" cy="5151410"/>
          </a:xfrm>
          <a:prstGeom prst="rect">
            <a:avLst/>
          </a:prstGeom>
          <a:noFill/>
        </p:spPr>
        <p:txBody>
          <a:bodyPr wrap="square" numCol="3" spcCol="360000" rtlCol="0">
            <a:spAutoFit/>
          </a:bodyPr>
          <a:lstStyle/>
          <a:p>
            <a:pPr algn="just">
              <a:lnSpc>
                <a:spcPct val="150000"/>
              </a:lnSpc>
            </a:pPr>
            <a:r>
              <a:rPr lang="en-GB" sz="1000">
                <a:latin typeface="Lucida Sans Unicode" panose="020B0602030504020204" pitchFamily="34" charset="0"/>
                <a:cs typeface="Lucida Sans Unicode" panose="020B0602030504020204" pitchFamily="34" charset="0"/>
              </a:rPr>
              <a:t>Karin Roelofs (head of the DGIS/IGG water cluster) summarised the take-aways on the role of EA and the NCEA as follows:</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marL="228600" indent="-228600" algn="just">
              <a:lnSpc>
                <a:spcPct val="150000"/>
              </a:lnSpc>
              <a:buFont typeface="+mj-lt"/>
              <a:buAutoNum type="arabicPeriod"/>
            </a:pPr>
            <a:r>
              <a:rPr lang="en-GB" sz="1000">
                <a:latin typeface="Lucida Sans Unicode" panose="020B0602030504020204" pitchFamily="34" charset="0"/>
                <a:cs typeface="Lucida Sans Unicode" panose="020B0602030504020204" pitchFamily="34" charset="0"/>
              </a:rPr>
              <a:t>From the start of a planning process, local communities must be involved in the environmental assessment process and decision-making, as in Mali. If not, it will have to be corrected later, as in Bangladesh. The environmental assessment process also lends itself well to involve local communities early.</a:t>
            </a:r>
          </a:p>
          <a:p>
            <a:pPr marL="228600" indent="-228600" algn="just">
              <a:lnSpc>
                <a:spcPct val="150000"/>
              </a:lnSpc>
              <a:buFont typeface="+mj-lt"/>
              <a:buAutoNum type="arabicPeriod"/>
            </a:pPr>
            <a:r>
              <a:rPr lang="en-GB" sz="1000">
                <a:latin typeface="Lucida Sans Unicode" panose="020B0602030504020204" pitchFamily="34" charset="0"/>
                <a:cs typeface="Lucida Sans Unicode" panose="020B0602030504020204" pitchFamily="34" charset="0"/>
              </a:rPr>
              <a:t>Although governments have laid down environmental assessment in legislation, its application in practice is still limited. All three cases concerned first applications. And the broad role of NCEA was appreciated in this: review, coaching and capacity building in the process.</a:t>
            </a:r>
          </a:p>
          <a:p>
            <a:pPr marL="228600" indent="-228600" algn="just">
              <a:lnSpc>
                <a:spcPct val="150000"/>
              </a:lnSpc>
              <a:buFont typeface="+mj-lt"/>
              <a:buAutoNum type="arabicPeriod"/>
            </a:pPr>
            <a:r>
              <a:rPr lang="en-GB" sz="1000">
                <a:latin typeface="Lucida Sans Unicode" panose="020B0602030504020204" pitchFamily="34" charset="0"/>
                <a:cs typeface="Lucida Sans Unicode" panose="020B0602030504020204" pitchFamily="34" charset="0"/>
              </a:rPr>
              <a:t>Environmental assessment ensures that the governance and institutional basis and cooperation of government agencies are improved. Also, as in Niger, gaining political backing is crucial; it touches on power relations.</a:t>
            </a:r>
          </a:p>
          <a:p>
            <a:pPr marL="228600" indent="-228600" algn="just">
              <a:lnSpc>
                <a:spcPct val="150000"/>
              </a:lnSpc>
              <a:buFont typeface="+mj-lt"/>
              <a:buAutoNum type="arabicPeriod"/>
            </a:pPr>
            <a:r>
              <a:rPr lang="en-GB" sz="1000">
                <a:latin typeface="Lucida Sans Unicode" panose="020B0602030504020204" pitchFamily="34" charset="0"/>
                <a:cs typeface="Lucida Sans Unicode" panose="020B0602030504020204" pitchFamily="34" charset="0"/>
              </a:rPr>
              <a:t>At the start of the planning process, the procedural and decision-making steps should be made transparent. Including the local environmental assessment requirements.  The strength of this process is that it can bridge the gap between informal local processes and formal government planning, so that local stakeholders can participate in decision-making.</a:t>
            </a:r>
          </a:p>
          <a:p>
            <a:pPr marL="228600" indent="-228600" algn="just">
              <a:lnSpc>
                <a:spcPct val="150000"/>
              </a:lnSpc>
              <a:buFont typeface="+mj-lt"/>
              <a:buAutoNum type="arabicPeriod"/>
            </a:pPr>
            <a:r>
              <a:rPr lang="en-GB" sz="1000">
                <a:latin typeface="Lucida Sans Unicode" panose="020B0602030504020204" pitchFamily="34" charset="0"/>
                <a:cs typeface="Lucida Sans Unicode" panose="020B0602030504020204" pitchFamily="34" charset="0"/>
              </a:rPr>
              <a:t>An integral plan with local ownership can be presented to donors and in Mali this was called a new form of donor coordination. This is a recipe for reducing project fragmentation and stimulating donor collaboration.</a:t>
            </a:r>
          </a:p>
          <a:p>
            <a:pPr marL="228600" indent="-228600" algn="just">
              <a:lnSpc>
                <a:spcPct val="150000"/>
              </a:lnSpc>
              <a:buFont typeface="+mj-lt"/>
              <a:buAutoNum type="arabicPeriod"/>
            </a:pPr>
            <a:r>
              <a:rPr lang="en-GB" sz="1000">
                <a:latin typeface="Lucida Sans Unicode" panose="020B0602030504020204" pitchFamily="34" charset="0"/>
                <a:cs typeface="Lucida Sans Unicode" panose="020B0602030504020204" pitchFamily="34" charset="0"/>
              </a:rPr>
              <a:t>One of our most important challenges in the coming years is to give substance to strengthening Locally Led Adaptation. After all, in Glasgow, the Netherlands and several other governments and organizations have endorsed the principles for Locally Led Adaptation.</a:t>
            </a:r>
          </a:p>
          <a:p>
            <a:pPr marL="228600" indent="-228600" algn="just">
              <a:lnSpc>
                <a:spcPct val="150000"/>
              </a:lnSpc>
              <a:buFont typeface="+mj-lt"/>
              <a:buAutoNum type="arabicPeriod"/>
            </a:pPr>
            <a:r>
              <a:rPr lang="en-GB" sz="1000">
                <a:latin typeface="Lucida Sans Unicode" panose="020B0602030504020204" pitchFamily="34" charset="0"/>
                <a:cs typeface="Lucida Sans Unicode" panose="020B0602030504020204" pitchFamily="34" charset="0"/>
              </a:rPr>
              <a:t>We saw that we could use the environmental assessment process and the support of the NCEA in contributing to the NDCs, Nationally Determined Contributions. Locally supported plans can provide an effective approach to attracting climate finance.</a:t>
            </a:r>
          </a:p>
          <a:p>
            <a:pPr algn="just">
              <a:lnSpc>
                <a:spcPct val="150000"/>
              </a:lnSpc>
            </a:pPr>
            <a:endParaRPr lang="en-GB" sz="1000">
              <a:latin typeface="Lucida Sans Unicode" panose="020B0602030504020204" pitchFamily="34" charset="0"/>
              <a:cs typeface="Lucida Sans Unicode" panose="020B0602030504020204" pitchFamily="34" charset="0"/>
            </a:endParaRPr>
          </a:p>
        </p:txBody>
      </p:sp>
      <p:sp>
        <p:nvSpPr>
          <p:cNvPr id="35" name="TextBox 34">
            <a:extLst>
              <a:ext uri="{FF2B5EF4-FFF2-40B4-BE49-F238E27FC236}">
                <a16:creationId xmlns:a16="http://schemas.microsoft.com/office/drawing/2014/main" id="{35601830-A303-4FC5-A907-0D99E7422393}"/>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sp>
        <p:nvSpPr>
          <p:cNvPr id="39" name="Tekstvak 2">
            <a:extLst>
              <a:ext uri="{FF2B5EF4-FFF2-40B4-BE49-F238E27FC236}">
                <a16:creationId xmlns:a16="http://schemas.microsoft.com/office/drawing/2014/main" id="{414C32A1-8E6D-4ED1-8660-22CE8ED48BDE}"/>
              </a:ext>
            </a:extLst>
          </p:cNvPr>
          <p:cNvSpPr txBox="1">
            <a:spLocks noChangeArrowheads="1"/>
          </p:cNvSpPr>
          <p:nvPr/>
        </p:nvSpPr>
        <p:spPr bwMode="auto">
          <a:xfrm>
            <a:off x="7013359" y="504647"/>
            <a:ext cx="2883116" cy="593771"/>
          </a:xfrm>
          <a:prstGeom prst="rect">
            <a:avLst/>
          </a:prstGeom>
          <a:solidFill>
            <a:srgbClr val="6B8EAC"/>
          </a:solidFill>
          <a:ln w="9525">
            <a:solidFill>
              <a:schemeClr val="bg1"/>
            </a:solidFill>
            <a:miter lim="800000"/>
            <a:headEnd/>
            <a:tailEnd/>
          </a:ln>
        </p:spPr>
        <p:txBody>
          <a:bodyPr rot="0" vert="horz" wrap="square" lIns="91440" tIns="45720" rIns="91440" bIns="45720" anchor="t" anchorCtr="0">
            <a:noAutofit/>
          </a:bodyPr>
          <a:lstStyle/>
          <a:p>
            <a:pPr>
              <a:lnSpc>
                <a:spcPct val="106000"/>
              </a:lnSpc>
              <a:spcAft>
                <a:spcPts val="800"/>
              </a:spcAft>
            </a:pPr>
            <a:r>
              <a:rPr lang="en-GB" sz="1000">
                <a:solidFill>
                  <a:schemeClr val="bg1"/>
                </a:solidFill>
                <a:effectLst/>
                <a:latin typeface="Calibri" panose="020F0502020204030204" pitchFamily="34" charset="0"/>
                <a:ea typeface="Calibri" panose="020F0502020204030204" pitchFamily="34" charset="0"/>
                <a:cs typeface="Arial" panose="020B0604020202020204" pitchFamily="34" charset="0"/>
              </a:rPr>
              <a:t>“EA can be a bridge between informal local processes and formal government planning, enabling local communities to co-decide.”</a:t>
            </a:r>
            <a:endParaRPr lang="en-GB" sz="9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a:hlinkClick r:id="rId2"/>
            <a:extLst>
              <a:ext uri="{FF2B5EF4-FFF2-40B4-BE49-F238E27FC236}">
                <a16:creationId xmlns:a16="http://schemas.microsoft.com/office/drawing/2014/main" id="{37D2BD91-E9AA-40A2-982B-DF8F92B28E8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43882" y="4969697"/>
            <a:ext cx="2622069" cy="1476375"/>
          </a:xfrm>
          <a:prstGeom prst="rect">
            <a:avLst/>
          </a:prstGeom>
        </p:spPr>
      </p:pic>
      <p:sp>
        <p:nvSpPr>
          <p:cNvPr id="41" name="TextBox 40">
            <a:extLst>
              <a:ext uri="{FF2B5EF4-FFF2-40B4-BE49-F238E27FC236}">
                <a16:creationId xmlns:a16="http://schemas.microsoft.com/office/drawing/2014/main" id="{1839F095-6401-4882-B731-1D69C61EA167}"/>
              </a:ext>
            </a:extLst>
          </p:cNvPr>
          <p:cNvSpPr txBox="1"/>
          <p:nvPr/>
        </p:nvSpPr>
        <p:spPr>
          <a:xfrm>
            <a:off x="7056237" y="4753953"/>
            <a:ext cx="2902744" cy="230832"/>
          </a:xfrm>
          <a:prstGeom prst="rect">
            <a:avLst/>
          </a:prstGeom>
          <a:noFill/>
        </p:spPr>
        <p:txBody>
          <a:bodyPr wrap="square">
            <a:spAutoFit/>
          </a:bodyPr>
          <a:lstStyle/>
          <a:p>
            <a:r>
              <a:rPr lang="en-GB" sz="900">
                <a:latin typeface="Lucida Sans Unicode" panose="020B0602030504020204" pitchFamily="34" charset="0"/>
                <a:ea typeface="Calibri" panose="020F0502020204030204" pitchFamily="34" charset="0"/>
                <a:cs typeface="Lucida Sans Unicode" panose="020B0602030504020204" pitchFamily="34" charset="0"/>
              </a:rPr>
              <a:t>V</a:t>
            </a:r>
            <a:r>
              <a:rPr lang="en-GB" sz="900">
                <a:effectLst/>
                <a:latin typeface="Lucida Sans Unicode" panose="020B0602030504020204" pitchFamily="34" charset="0"/>
                <a:ea typeface="Calibri" panose="020F0502020204030204" pitchFamily="34" charset="0"/>
                <a:cs typeface="Lucida Sans Unicode" panose="020B0602030504020204" pitchFamily="34" charset="0"/>
              </a:rPr>
              <a:t>ideo recording of the January 18</a:t>
            </a:r>
            <a:r>
              <a:rPr lang="en-GB" sz="900" baseline="30000">
                <a:effectLst/>
                <a:latin typeface="Lucida Sans Unicode" panose="020B0602030504020204" pitchFamily="34" charset="0"/>
                <a:ea typeface="Calibri" panose="020F0502020204030204" pitchFamily="34" charset="0"/>
                <a:cs typeface="Lucida Sans Unicode" panose="020B0602030504020204" pitchFamily="34" charset="0"/>
              </a:rPr>
              <a:t>th</a:t>
            </a:r>
            <a:r>
              <a:rPr lang="en-GB" sz="900">
                <a:effectLst/>
                <a:latin typeface="Lucida Sans Unicode" panose="020B0602030504020204" pitchFamily="34" charset="0"/>
                <a:ea typeface="Calibri" panose="020F0502020204030204" pitchFamily="34" charset="0"/>
                <a:cs typeface="Lucida Sans Unicode" panose="020B0602030504020204" pitchFamily="34" charset="0"/>
              </a:rPr>
              <a:t> session </a:t>
            </a:r>
            <a:endParaRPr lang="en-GB" sz="900">
              <a:latin typeface="Lucida Sans Unicode" panose="020B0602030504020204" pitchFamily="34" charset="0"/>
              <a:cs typeface="Lucida Sans Unicode" panose="020B0602030504020204" pitchFamily="34" charset="0"/>
            </a:endParaRPr>
          </a:p>
        </p:txBody>
      </p:sp>
      <p:grpSp>
        <p:nvGrpSpPr>
          <p:cNvPr id="42" name="Group 41">
            <a:extLst>
              <a:ext uri="{FF2B5EF4-FFF2-40B4-BE49-F238E27FC236}">
                <a16:creationId xmlns:a16="http://schemas.microsoft.com/office/drawing/2014/main" id="{1271C23E-FB59-4617-BA86-0D2ADA2E752E}"/>
              </a:ext>
            </a:extLst>
          </p:cNvPr>
          <p:cNvGrpSpPr/>
          <p:nvPr/>
        </p:nvGrpSpPr>
        <p:grpSpPr>
          <a:xfrm>
            <a:off x="10416664" y="2705684"/>
            <a:ext cx="1775336" cy="350168"/>
            <a:chOff x="11088332" y="1385248"/>
            <a:chExt cx="1097651" cy="333270"/>
          </a:xfrm>
          <a:solidFill>
            <a:schemeClr val="accent1">
              <a:lumMod val="50000"/>
            </a:schemeClr>
          </a:solidFill>
        </p:grpSpPr>
        <p:sp>
          <p:nvSpPr>
            <p:cNvPr id="43" name="Freeform 15">
              <a:hlinkClick r:id="rId4" action="ppaction://hlinksldjump"/>
              <a:extLst>
                <a:ext uri="{FF2B5EF4-FFF2-40B4-BE49-F238E27FC236}">
                  <a16:creationId xmlns:a16="http://schemas.microsoft.com/office/drawing/2014/main" id="{5ED35714-83EF-405C-A3BA-7E6DAF043D9E}"/>
                </a:ext>
              </a:extLst>
            </p:cNvPr>
            <p:cNvSpPr>
              <a:spLocks/>
            </p:cNvSpPr>
            <p:nvPr/>
          </p:nvSpPr>
          <p:spPr bwMode="auto">
            <a:xfrm>
              <a:off x="11088332" y="1385248"/>
              <a:ext cx="1097651" cy="333270"/>
            </a:xfrm>
            <a:prstGeom prst="rect">
              <a:avLst/>
            </a:prstGeom>
            <a:no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44" name="TextBox 43">
              <a:hlinkClick r:id="rId4" action="ppaction://hlinksldjump"/>
              <a:extLst>
                <a:ext uri="{FF2B5EF4-FFF2-40B4-BE49-F238E27FC236}">
                  <a16:creationId xmlns:a16="http://schemas.microsoft.com/office/drawing/2014/main" id="{B07D2B11-A1BD-4F4F-8DB1-5195594BC309}"/>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rgbClr val="0E5772"/>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rgbClr val="0E5772"/>
                </a:solidFill>
              </a:endParaRPr>
            </a:p>
          </p:txBody>
        </p:sp>
      </p:grpSp>
      <p:grpSp>
        <p:nvGrpSpPr>
          <p:cNvPr id="45" name="Group 44">
            <a:extLst>
              <a:ext uri="{FF2B5EF4-FFF2-40B4-BE49-F238E27FC236}">
                <a16:creationId xmlns:a16="http://schemas.microsoft.com/office/drawing/2014/main" id="{D5089EEB-25A0-4635-B10D-DFF915463867}"/>
              </a:ext>
            </a:extLst>
          </p:cNvPr>
          <p:cNvGrpSpPr/>
          <p:nvPr/>
        </p:nvGrpSpPr>
        <p:grpSpPr>
          <a:xfrm>
            <a:off x="10416660" y="3070925"/>
            <a:ext cx="1777939" cy="369332"/>
            <a:chOff x="11080409" y="1358367"/>
            <a:chExt cx="1099260" cy="369332"/>
          </a:xfrm>
          <a:solidFill>
            <a:schemeClr val="accent1">
              <a:lumMod val="50000"/>
            </a:schemeClr>
          </a:solidFill>
        </p:grpSpPr>
        <p:sp>
          <p:nvSpPr>
            <p:cNvPr id="46" name="Freeform 15">
              <a:hlinkClick r:id="rId5" action="ppaction://hlinksldjump"/>
              <a:extLst>
                <a:ext uri="{FF2B5EF4-FFF2-40B4-BE49-F238E27FC236}">
                  <a16:creationId xmlns:a16="http://schemas.microsoft.com/office/drawing/2014/main" id="{1B4C5A13-13AD-484E-A7CE-E2E59BDEEA09}"/>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7" name="TextBox 46">
              <a:hlinkClick r:id="rId5" action="ppaction://hlinksldjump"/>
              <a:extLst>
                <a:ext uri="{FF2B5EF4-FFF2-40B4-BE49-F238E27FC236}">
                  <a16:creationId xmlns:a16="http://schemas.microsoft.com/office/drawing/2014/main" id="{27C1C99C-885E-4E86-A6B5-D6886CA7656A}"/>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8" name="Group 47">
            <a:extLst>
              <a:ext uri="{FF2B5EF4-FFF2-40B4-BE49-F238E27FC236}">
                <a16:creationId xmlns:a16="http://schemas.microsoft.com/office/drawing/2014/main" id="{03033A23-C6A9-4624-8507-4EBD922C0B04}"/>
              </a:ext>
            </a:extLst>
          </p:cNvPr>
          <p:cNvGrpSpPr/>
          <p:nvPr/>
        </p:nvGrpSpPr>
        <p:grpSpPr>
          <a:xfrm>
            <a:off x="10420121" y="3433496"/>
            <a:ext cx="1775337" cy="333270"/>
            <a:chOff x="11089898" y="1366298"/>
            <a:chExt cx="1097651" cy="333270"/>
          </a:xfrm>
          <a:solidFill>
            <a:schemeClr val="accent1">
              <a:lumMod val="50000"/>
            </a:schemeClr>
          </a:solidFill>
        </p:grpSpPr>
        <p:sp>
          <p:nvSpPr>
            <p:cNvPr id="49" name="Freeform 15">
              <a:extLst>
                <a:ext uri="{FF2B5EF4-FFF2-40B4-BE49-F238E27FC236}">
                  <a16:creationId xmlns:a16="http://schemas.microsoft.com/office/drawing/2014/main" id="{1FAFFEF9-1BE3-498C-A667-FAE49555C94E}"/>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0" name="TextBox 49">
              <a:hlinkClick r:id="rId6" action="ppaction://hlinksldjump"/>
              <a:extLst>
                <a:ext uri="{FF2B5EF4-FFF2-40B4-BE49-F238E27FC236}">
                  <a16:creationId xmlns:a16="http://schemas.microsoft.com/office/drawing/2014/main" id="{FB12D1CB-4C50-4228-94B2-F565F011E528}"/>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51" name="Group 50">
            <a:extLst>
              <a:ext uri="{FF2B5EF4-FFF2-40B4-BE49-F238E27FC236}">
                <a16:creationId xmlns:a16="http://schemas.microsoft.com/office/drawing/2014/main" id="{85829E49-54A1-4CF5-BAFD-9C9464B6B5A8}"/>
              </a:ext>
            </a:extLst>
          </p:cNvPr>
          <p:cNvGrpSpPr/>
          <p:nvPr/>
        </p:nvGrpSpPr>
        <p:grpSpPr>
          <a:xfrm>
            <a:off x="10422083" y="3783125"/>
            <a:ext cx="1780089" cy="369332"/>
            <a:chOff x="11085393" y="1339380"/>
            <a:chExt cx="1100589" cy="369332"/>
          </a:xfrm>
          <a:solidFill>
            <a:schemeClr val="accent1">
              <a:lumMod val="50000"/>
            </a:schemeClr>
          </a:solidFill>
        </p:grpSpPr>
        <p:sp>
          <p:nvSpPr>
            <p:cNvPr id="52" name="Freeform 15">
              <a:extLst>
                <a:ext uri="{FF2B5EF4-FFF2-40B4-BE49-F238E27FC236}">
                  <a16:creationId xmlns:a16="http://schemas.microsoft.com/office/drawing/2014/main" id="{604D5E52-FE2B-43BB-8E64-C6F1CE6AC222}"/>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3" name="TextBox 52">
              <a:hlinkClick r:id="rId7" action="ppaction://hlinksldjump"/>
              <a:extLst>
                <a:ext uri="{FF2B5EF4-FFF2-40B4-BE49-F238E27FC236}">
                  <a16:creationId xmlns:a16="http://schemas.microsoft.com/office/drawing/2014/main" id="{E13AB50E-3358-4E1E-90A3-DFE3A763C057}"/>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4" name="Group 53">
            <a:extLst>
              <a:ext uri="{FF2B5EF4-FFF2-40B4-BE49-F238E27FC236}">
                <a16:creationId xmlns:a16="http://schemas.microsoft.com/office/drawing/2014/main" id="{DA6FD180-7DAD-487D-8AAE-5C385032F6F1}"/>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5" name="Freeform 15">
              <a:hlinkClick r:id="rId8" action="ppaction://hlinksldjump"/>
              <a:extLst>
                <a:ext uri="{FF2B5EF4-FFF2-40B4-BE49-F238E27FC236}">
                  <a16:creationId xmlns:a16="http://schemas.microsoft.com/office/drawing/2014/main" id="{AC75084F-F401-4593-BA79-BFCEAC6D7D3E}"/>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6" name="TextBox 55">
              <a:hlinkClick r:id="rId8" action="ppaction://hlinksldjump"/>
              <a:extLst>
                <a:ext uri="{FF2B5EF4-FFF2-40B4-BE49-F238E27FC236}">
                  <a16:creationId xmlns:a16="http://schemas.microsoft.com/office/drawing/2014/main" id="{81C56C19-FFD4-44B0-B978-9001FAB5A81F}"/>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7" name="Group 56">
            <a:extLst>
              <a:ext uri="{FF2B5EF4-FFF2-40B4-BE49-F238E27FC236}">
                <a16:creationId xmlns:a16="http://schemas.microsoft.com/office/drawing/2014/main" id="{F206CF5C-3EB6-4313-9E5E-477274C3A1B5}"/>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8" name="Freeform 15">
              <a:extLst>
                <a:ext uri="{FF2B5EF4-FFF2-40B4-BE49-F238E27FC236}">
                  <a16:creationId xmlns:a16="http://schemas.microsoft.com/office/drawing/2014/main" id="{00350899-CD39-40C0-92B9-AA6907389569}"/>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9" name="TextBox 58">
              <a:hlinkClick r:id="rId9" action="ppaction://hlinksldjump"/>
              <a:extLst>
                <a:ext uri="{FF2B5EF4-FFF2-40B4-BE49-F238E27FC236}">
                  <a16:creationId xmlns:a16="http://schemas.microsoft.com/office/drawing/2014/main" id="{32F69EBE-5EB0-4D5C-BD80-AD28B02476DD}"/>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60" name="Group 59">
            <a:extLst>
              <a:ext uri="{FF2B5EF4-FFF2-40B4-BE49-F238E27FC236}">
                <a16:creationId xmlns:a16="http://schemas.microsoft.com/office/drawing/2014/main" id="{4ADF0819-C6C0-40E5-BBA5-4F2FE45D7419}"/>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61" name="Freeform 15">
              <a:hlinkClick r:id="rId10" action="ppaction://hlinksldjump"/>
              <a:extLst>
                <a:ext uri="{FF2B5EF4-FFF2-40B4-BE49-F238E27FC236}">
                  <a16:creationId xmlns:a16="http://schemas.microsoft.com/office/drawing/2014/main" id="{941962C4-CF8C-412F-9F63-E1E28FC24DF3}"/>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2" name="TextBox 61">
              <a:hlinkClick r:id="rId10" action="ppaction://hlinksldjump"/>
              <a:extLst>
                <a:ext uri="{FF2B5EF4-FFF2-40B4-BE49-F238E27FC236}">
                  <a16:creationId xmlns:a16="http://schemas.microsoft.com/office/drawing/2014/main" id="{696CFAE4-42A3-4827-A512-F9A11ECB34AC}"/>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3" name="Group 62">
            <a:extLst>
              <a:ext uri="{FF2B5EF4-FFF2-40B4-BE49-F238E27FC236}">
                <a16:creationId xmlns:a16="http://schemas.microsoft.com/office/drawing/2014/main" id="{45AAA126-A644-4CA9-A58B-0FF1AB65796D}"/>
              </a:ext>
            </a:extLst>
          </p:cNvPr>
          <p:cNvGrpSpPr/>
          <p:nvPr/>
        </p:nvGrpSpPr>
        <p:grpSpPr>
          <a:xfrm>
            <a:off x="10426521" y="5342624"/>
            <a:ext cx="1768080" cy="333270"/>
            <a:chOff x="11103440" y="1314782"/>
            <a:chExt cx="1080214" cy="333270"/>
          </a:xfrm>
          <a:solidFill>
            <a:schemeClr val="accent6">
              <a:lumMod val="50000"/>
            </a:schemeClr>
          </a:solidFill>
        </p:grpSpPr>
        <p:sp>
          <p:nvSpPr>
            <p:cNvPr id="64" name="Freeform 15">
              <a:hlinkClick r:id="rId11" action="ppaction://hlinksldjump"/>
              <a:extLst>
                <a:ext uri="{FF2B5EF4-FFF2-40B4-BE49-F238E27FC236}">
                  <a16:creationId xmlns:a16="http://schemas.microsoft.com/office/drawing/2014/main" id="{0947586B-6480-41AD-9C5A-93EAC14491BE}"/>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5" name="TextBox 64">
              <a:hlinkClick r:id="rId11" action="ppaction://hlinksldjump"/>
              <a:extLst>
                <a:ext uri="{FF2B5EF4-FFF2-40B4-BE49-F238E27FC236}">
                  <a16:creationId xmlns:a16="http://schemas.microsoft.com/office/drawing/2014/main" id="{6822A660-7EC0-4837-A316-626F642EF8EA}"/>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6" name="Group 65">
            <a:extLst>
              <a:ext uri="{FF2B5EF4-FFF2-40B4-BE49-F238E27FC236}">
                <a16:creationId xmlns:a16="http://schemas.microsoft.com/office/drawing/2014/main" id="{2B643308-7EC1-482C-99F5-3C39B87282DA}"/>
              </a:ext>
            </a:extLst>
          </p:cNvPr>
          <p:cNvGrpSpPr/>
          <p:nvPr/>
        </p:nvGrpSpPr>
        <p:grpSpPr>
          <a:xfrm>
            <a:off x="10416664" y="2325554"/>
            <a:ext cx="1775336" cy="350168"/>
            <a:chOff x="11088332" y="1385248"/>
            <a:chExt cx="1097651" cy="333270"/>
          </a:xfrm>
          <a:solidFill>
            <a:schemeClr val="accent1">
              <a:lumMod val="50000"/>
            </a:schemeClr>
          </a:solidFill>
        </p:grpSpPr>
        <p:sp>
          <p:nvSpPr>
            <p:cNvPr id="67" name="Freeform 15">
              <a:hlinkClick r:id="rId12" action="ppaction://hlinksldjump"/>
              <a:extLst>
                <a:ext uri="{FF2B5EF4-FFF2-40B4-BE49-F238E27FC236}">
                  <a16:creationId xmlns:a16="http://schemas.microsoft.com/office/drawing/2014/main" id="{E44C0C81-CD36-44A8-987B-61F48836FED2}"/>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8" name="TextBox 67">
              <a:hlinkClick r:id="rId12" action="ppaction://hlinksldjump"/>
              <a:extLst>
                <a:ext uri="{FF2B5EF4-FFF2-40B4-BE49-F238E27FC236}">
                  <a16:creationId xmlns:a16="http://schemas.microsoft.com/office/drawing/2014/main" id="{18F24A7C-8B64-49AA-8821-6FD3F4EE743C}"/>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38" name="TextBox 37">
            <a:extLst>
              <a:ext uri="{FF2B5EF4-FFF2-40B4-BE49-F238E27FC236}">
                <a16:creationId xmlns:a16="http://schemas.microsoft.com/office/drawing/2014/main" id="{65851C08-AA58-43D3-BC88-E796ECAEE36E}"/>
              </a:ext>
            </a:extLst>
          </p:cNvPr>
          <p:cNvSpPr txBox="1"/>
          <p:nvPr/>
        </p:nvSpPr>
        <p:spPr>
          <a:xfrm>
            <a:off x="11709066" y="6473625"/>
            <a:ext cx="230820" cy="246221"/>
          </a:xfrm>
          <a:prstGeom prst="rect">
            <a:avLst/>
          </a:prstGeom>
          <a:noFill/>
        </p:spPr>
        <p:txBody>
          <a:bodyPr wrap="square" rtlCol="0">
            <a:spAutoFit/>
          </a:bodyPr>
          <a:lstStyle/>
          <a:p>
            <a:r>
              <a:rPr lang="nl-NL" sz="1000">
                <a:solidFill>
                  <a:srgbClr val="0E5772"/>
                </a:solidFill>
              </a:rPr>
              <a:t>3</a:t>
            </a:r>
            <a:endParaRPr lang="en-GB" sz="1000">
              <a:solidFill>
                <a:srgbClr val="0E5772"/>
              </a:solidFill>
            </a:endParaRPr>
          </a:p>
        </p:txBody>
      </p:sp>
    </p:spTree>
    <p:extLst>
      <p:ext uri="{BB962C8B-B14F-4D97-AF65-F5344CB8AC3E}">
        <p14:creationId xmlns:p14="http://schemas.microsoft.com/office/powerpoint/2010/main" val="371522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6B8E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6B8EAC"/>
            </a:solidFill>
            <a:ln>
              <a:noFill/>
            </a:ln>
          </p:spPr>
          <p:txBody>
            <a:bodyPr rot="0" vert="horz" wrap="square" lIns="91440" tIns="45720" rIns="91440" bIns="45720" anchor="t" anchorCtr="0" upright="1">
              <a:noAutofit/>
            </a:bodyPr>
            <a:lstStyle/>
            <a:p>
              <a:endParaRPr lang="en-GB" sz="6000"/>
            </a:p>
          </p:txBody>
        </p:sp>
      </p:grpSp>
      <p:sp>
        <p:nvSpPr>
          <p:cNvPr id="9" name="TextBox 8">
            <a:extLst>
              <a:ext uri="{FF2B5EF4-FFF2-40B4-BE49-F238E27FC236}">
                <a16:creationId xmlns:a16="http://schemas.microsoft.com/office/drawing/2014/main" id="{42C828CA-D002-4D65-9494-598076E4A309}"/>
              </a:ext>
            </a:extLst>
          </p:cNvPr>
          <p:cNvSpPr txBox="1"/>
          <p:nvPr/>
        </p:nvSpPr>
        <p:spPr>
          <a:xfrm>
            <a:off x="624000" y="1234911"/>
            <a:ext cx="6097813" cy="385939"/>
          </a:xfrm>
          <a:prstGeom prst="rect">
            <a:avLst/>
          </a:prstGeom>
          <a:noFill/>
        </p:spPr>
        <p:txBody>
          <a:bodyPr wrap="square" rtlCol="0">
            <a:spAutoFit/>
          </a:bodyPr>
          <a:lstStyle/>
          <a:p>
            <a:pPr>
              <a:lnSpc>
                <a:spcPct val="106000"/>
              </a:lnSpc>
              <a:spcAft>
                <a:spcPts val="800"/>
              </a:spcAft>
            </a:pPr>
            <a:r>
              <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creating local ownership</a:t>
            </a:r>
          </a:p>
        </p:txBody>
      </p:sp>
      <p:sp>
        <p:nvSpPr>
          <p:cNvPr id="11" name="TextBox 10">
            <a:extLst>
              <a:ext uri="{FF2B5EF4-FFF2-40B4-BE49-F238E27FC236}">
                <a16:creationId xmlns:a16="http://schemas.microsoft.com/office/drawing/2014/main" id="{651C14D4-176A-4E71-BD15-6F35777ED8D8}"/>
              </a:ext>
            </a:extLst>
          </p:cNvPr>
          <p:cNvSpPr txBox="1"/>
          <p:nvPr/>
        </p:nvSpPr>
        <p:spPr>
          <a:xfrm>
            <a:off x="624001" y="1620850"/>
            <a:ext cx="6084000" cy="4920578"/>
          </a:xfrm>
          <a:prstGeom prst="rect">
            <a:avLst/>
          </a:prstGeom>
          <a:noFill/>
        </p:spPr>
        <p:txBody>
          <a:bodyPr wrap="square" numCol="2" spcCol="360000" rtlCol="0">
            <a:spAutoFit/>
          </a:bodyPr>
          <a:lstStyle/>
          <a:p>
            <a:pPr algn="just">
              <a:lnSpc>
                <a:spcPct val="150000"/>
              </a:lnSpc>
            </a:pPr>
            <a:r>
              <a:rPr lang="en-GB" sz="1000">
                <a:latin typeface="Lucida Sans Unicode" panose="020B0602030504020204" pitchFamily="34" charset="0"/>
                <a:cs typeface="Lucida Sans Unicode" panose="020B0602030504020204" pitchFamily="34" charset="0"/>
              </a:rPr>
              <a:t>Different responsible government agencies may need to work together before they can credibly engage with NGOs, the private sector and the wider public. In many countries, this is not common practice. These countries may benefit from donor-funded support with such collaboration processes. For the sake of local ownership, embassies or donors in general - or their consultants - should not be dictating what the outcomes of these processes must be. </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Local governments should legitimately represent the different stakeholder groups affected by their decisions. They should be able to autonomously decide the direction of their country’s development. Donors may provide neutral support to such multi-stakeholder processes. That requires specific approaches, much like mediations.  </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EA is a process that can help in these conditions, as it is based on a legal procedure enhancing ownership, which is applicable in all countries worldwide. </a:t>
            </a:r>
          </a:p>
          <a:p>
            <a:pPr algn="just">
              <a:lnSpc>
                <a:spcPct val="150000"/>
              </a:lnSpc>
            </a:pPr>
            <a:r>
              <a:rPr lang="en-GB" sz="1000">
                <a:latin typeface="Lucida Sans Unicode" panose="020B0602030504020204" pitchFamily="34" charset="0"/>
                <a:cs typeface="Lucida Sans Unicode" panose="020B0602030504020204" pitchFamily="34" charset="0"/>
              </a:rPr>
              <a:t>The EA process identifies one or more government authorities to be formal owner of a planning decision. The EA procedure increases formal legitimacy of their decisions, in whatever sector. It does so by demanding that the government opens up to all stakeholders in the early phases of planning, and requiring that it is responsive to the public’s points of view (on water, environment, climate or social issues). </a:t>
            </a:r>
          </a:p>
          <a:p>
            <a:pPr algn="just">
              <a:lnSpc>
                <a:spcPct val="150000"/>
              </a:lnSpc>
            </a:pPr>
            <a:r>
              <a:rPr lang="en-GB" sz="1000">
                <a:latin typeface="Lucida Sans Unicode" panose="020B0602030504020204" pitchFamily="34" charset="0"/>
                <a:cs typeface="Lucida Sans Unicode" panose="020B0602030504020204" pitchFamily="34" charset="0"/>
              </a:rPr>
              <a:t>This early transparency makes it more attractive to these authorities to actively engage with affected groups even earlier, although it is not obliged to do so, as it may not be feasible to them to engage with all groups to the same extent from the start. </a:t>
            </a:r>
          </a:p>
        </p:txBody>
      </p:sp>
      <p:sp>
        <p:nvSpPr>
          <p:cNvPr id="10" name="Tekstvak 2">
            <a:extLst>
              <a:ext uri="{FF2B5EF4-FFF2-40B4-BE49-F238E27FC236}">
                <a16:creationId xmlns:a16="http://schemas.microsoft.com/office/drawing/2014/main" id="{B12FABE9-5EDC-4A83-9492-E4834DD4C4F1}"/>
              </a:ext>
            </a:extLst>
          </p:cNvPr>
          <p:cNvSpPr txBox="1">
            <a:spLocks noChangeArrowheads="1"/>
          </p:cNvSpPr>
          <p:nvPr/>
        </p:nvSpPr>
        <p:spPr bwMode="auto">
          <a:xfrm>
            <a:off x="6986726" y="504647"/>
            <a:ext cx="2909749" cy="737894"/>
          </a:xfrm>
          <a:prstGeom prst="rect">
            <a:avLst/>
          </a:prstGeom>
          <a:solidFill>
            <a:srgbClr val="6B8EAC"/>
          </a:solidFill>
          <a:ln w="9525">
            <a:solidFill>
              <a:schemeClr val="bg1"/>
            </a:solidFill>
            <a:miter lim="800000"/>
            <a:headEnd/>
            <a:tailEnd/>
          </a:ln>
        </p:spPr>
        <p:txBody>
          <a:bodyPr rot="0" vert="horz" wrap="square" lIns="91440" tIns="45720" rIns="91440" bIns="45720" anchor="t" anchorCtr="0">
            <a:spAutoFit/>
          </a:bodyPr>
          <a:lstStyle/>
          <a:p>
            <a:pPr>
              <a:lnSpc>
                <a:spcPct val="106000"/>
              </a:lnSpc>
              <a:spcAft>
                <a:spcPts val="800"/>
              </a:spcAft>
            </a:pPr>
            <a:r>
              <a:rPr lang="en-GB" sz="1000">
                <a:solidFill>
                  <a:schemeClr val="bg1"/>
                </a:solidFill>
                <a:latin typeface="Calibri" panose="020F0502020204030204" pitchFamily="34" charset="0"/>
                <a:ea typeface="Calibri" panose="020F0502020204030204" pitchFamily="34" charset="0"/>
                <a:cs typeface="Arial" panose="020B0604020202020204" pitchFamily="34" charset="0"/>
              </a:rPr>
              <a:t>“</a:t>
            </a:r>
            <a:r>
              <a:rPr lang="en-GB" sz="1000">
                <a:solidFill>
                  <a:schemeClr val="bg1"/>
                </a:solidFill>
                <a:effectLst/>
                <a:latin typeface="Calibri" panose="020F0502020204030204" pitchFamily="34" charset="0"/>
                <a:ea typeface="Calibri" panose="020F0502020204030204" pitchFamily="34" charset="0"/>
                <a:cs typeface="Arial" panose="020B0604020202020204" pitchFamily="34" charset="0"/>
              </a:rPr>
              <a:t>The strategic EA enabled the Sourou area authority to take the lead in negotiations on all potentially sustainable developments with all ethnic groups and with all relevant ministries.”</a:t>
            </a:r>
          </a:p>
        </p:txBody>
      </p:sp>
      <p:sp>
        <p:nvSpPr>
          <p:cNvPr id="36" name="TextBox 35">
            <a:extLst>
              <a:ext uri="{FF2B5EF4-FFF2-40B4-BE49-F238E27FC236}">
                <a16:creationId xmlns:a16="http://schemas.microsoft.com/office/drawing/2014/main" id="{1B429DC7-8948-44B1-B27F-B9A4324A8C9B}"/>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sp>
        <p:nvSpPr>
          <p:cNvPr id="2" name="Arrow: Right 1">
            <a:hlinkClick r:id="" action="ppaction://hlinkshowjump?jump=nextslide"/>
            <a:extLst>
              <a:ext uri="{FF2B5EF4-FFF2-40B4-BE49-F238E27FC236}">
                <a16:creationId xmlns:a16="http://schemas.microsoft.com/office/drawing/2014/main" id="{F91D5981-7590-4B00-82BA-53FE565F8734}"/>
              </a:ext>
            </a:extLst>
          </p:cNvPr>
          <p:cNvSpPr/>
          <p:nvPr/>
        </p:nvSpPr>
        <p:spPr>
          <a:xfrm>
            <a:off x="6851434" y="6236145"/>
            <a:ext cx="3045041" cy="523688"/>
          </a:xfrm>
          <a:prstGeom prst="rightArrow">
            <a:avLst>
              <a:gd name="adj1" fmla="val 46245"/>
              <a:gd name="adj2" fmla="val 42490"/>
            </a:avLst>
          </a:prstGeom>
          <a:solidFill>
            <a:schemeClr val="bg1"/>
          </a:solidFill>
          <a:ln>
            <a:solidFill>
              <a:srgbClr val="0E5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a:solidFill>
                  <a:srgbClr val="0E5772"/>
                </a:solidFill>
              </a:rPr>
              <a:t>Continue – The role of EA in local ownership</a:t>
            </a:r>
            <a:endParaRPr lang="en-GB" sz="1200">
              <a:solidFill>
                <a:srgbClr val="0E5772"/>
              </a:solidFill>
            </a:endParaRPr>
          </a:p>
        </p:txBody>
      </p:sp>
      <p:grpSp>
        <p:nvGrpSpPr>
          <p:cNvPr id="48" name="Group 47">
            <a:extLst>
              <a:ext uri="{FF2B5EF4-FFF2-40B4-BE49-F238E27FC236}">
                <a16:creationId xmlns:a16="http://schemas.microsoft.com/office/drawing/2014/main" id="{EB892049-2D40-4A64-958A-30B121C5380D}"/>
              </a:ext>
            </a:extLst>
          </p:cNvPr>
          <p:cNvGrpSpPr/>
          <p:nvPr/>
        </p:nvGrpSpPr>
        <p:grpSpPr>
          <a:xfrm>
            <a:off x="10416664" y="2705684"/>
            <a:ext cx="1775336" cy="350168"/>
            <a:chOff x="11088332" y="1385248"/>
            <a:chExt cx="1097651" cy="333270"/>
          </a:xfrm>
          <a:solidFill>
            <a:schemeClr val="accent1">
              <a:lumMod val="50000"/>
            </a:schemeClr>
          </a:solidFill>
        </p:grpSpPr>
        <p:sp>
          <p:nvSpPr>
            <p:cNvPr id="49" name="Freeform 15">
              <a:hlinkClick r:id="rId2" action="ppaction://hlinksldjump"/>
              <a:extLst>
                <a:ext uri="{FF2B5EF4-FFF2-40B4-BE49-F238E27FC236}">
                  <a16:creationId xmlns:a16="http://schemas.microsoft.com/office/drawing/2014/main" id="{137D9D39-F11C-45E2-8E37-F6D258815734}"/>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0" name="TextBox 49">
              <a:hlinkClick r:id="rId2" action="ppaction://hlinksldjump"/>
              <a:extLst>
                <a:ext uri="{FF2B5EF4-FFF2-40B4-BE49-F238E27FC236}">
                  <a16:creationId xmlns:a16="http://schemas.microsoft.com/office/drawing/2014/main" id="{28B6BE9E-D34E-419E-8A5D-273A067538A4}"/>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51" name="Group 50">
            <a:extLst>
              <a:ext uri="{FF2B5EF4-FFF2-40B4-BE49-F238E27FC236}">
                <a16:creationId xmlns:a16="http://schemas.microsoft.com/office/drawing/2014/main" id="{4305BAA0-B80E-4F87-A3BE-CC173829CEF3}"/>
              </a:ext>
            </a:extLst>
          </p:cNvPr>
          <p:cNvGrpSpPr/>
          <p:nvPr/>
        </p:nvGrpSpPr>
        <p:grpSpPr>
          <a:xfrm>
            <a:off x="10416660" y="3070925"/>
            <a:ext cx="1777939" cy="369332"/>
            <a:chOff x="11080409" y="1358367"/>
            <a:chExt cx="1099260" cy="369332"/>
          </a:xfrm>
          <a:solidFill>
            <a:schemeClr val="accent1">
              <a:lumMod val="50000"/>
            </a:schemeClr>
          </a:solidFill>
        </p:grpSpPr>
        <p:sp>
          <p:nvSpPr>
            <p:cNvPr id="52" name="Freeform 15">
              <a:hlinkClick r:id="rId3" action="ppaction://hlinksldjump"/>
              <a:extLst>
                <a:ext uri="{FF2B5EF4-FFF2-40B4-BE49-F238E27FC236}">
                  <a16:creationId xmlns:a16="http://schemas.microsoft.com/office/drawing/2014/main" id="{A2484A28-0AD3-46C3-A971-3DC4BE407489}"/>
                </a:ext>
              </a:extLst>
            </p:cNvPr>
            <p:cNvSpPr>
              <a:spLocks/>
            </p:cNvSpPr>
            <p:nvPr/>
          </p:nvSpPr>
          <p:spPr bwMode="auto">
            <a:xfrm>
              <a:off x="11082018" y="1362380"/>
              <a:ext cx="1097651" cy="333270"/>
            </a:xfrm>
            <a:prstGeom prst="rect">
              <a:avLst/>
            </a:prstGeom>
            <a:no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53" name="TextBox 52">
              <a:hlinkClick r:id="rId3" action="ppaction://hlinksldjump"/>
              <a:extLst>
                <a:ext uri="{FF2B5EF4-FFF2-40B4-BE49-F238E27FC236}">
                  <a16:creationId xmlns:a16="http://schemas.microsoft.com/office/drawing/2014/main" id="{905EED7B-01AD-4F33-B10A-3A71BC973561}"/>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54" name="Group 53">
            <a:extLst>
              <a:ext uri="{FF2B5EF4-FFF2-40B4-BE49-F238E27FC236}">
                <a16:creationId xmlns:a16="http://schemas.microsoft.com/office/drawing/2014/main" id="{9F39FADE-5658-4E56-A69D-591E5B32AC53}"/>
              </a:ext>
            </a:extLst>
          </p:cNvPr>
          <p:cNvGrpSpPr/>
          <p:nvPr/>
        </p:nvGrpSpPr>
        <p:grpSpPr>
          <a:xfrm>
            <a:off x="10420121" y="3433496"/>
            <a:ext cx="1775337" cy="333270"/>
            <a:chOff x="11089898" y="1366298"/>
            <a:chExt cx="1097651" cy="333270"/>
          </a:xfrm>
          <a:solidFill>
            <a:schemeClr val="accent1">
              <a:lumMod val="50000"/>
            </a:schemeClr>
          </a:solidFill>
        </p:grpSpPr>
        <p:sp>
          <p:nvSpPr>
            <p:cNvPr id="55" name="Freeform 15">
              <a:extLst>
                <a:ext uri="{FF2B5EF4-FFF2-40B4-BE49-F238E27FC236}">
                  <a16:creationId xmlns:a16="http://schemas.microsoft.com/office/drawing/2014/main" id="{B4331D9A-1C49-447C-8CA2-6EBE445A0DB8}"/>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6" name="TextBox 55">
              <a:hlinkClick r:id="rId4" action="ppaction://hlinksldjump"/>
              <a:extLst>
                <a:ext uri="{FF2B5EF4-FFF2-40B4-BE49-F238E27FC236}">
                  <a16:creationId xmlns:a16="http://schemas.microsoft.com/office/drawing/2014/main" id="{F6B267A0-F56A-45C2-9419-FA84E9CF810C}"/>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57" name="Group 56">
            <a:extLst>
              <a:ext uri="{FF2B5EF4-FFF2-40B4-BE49-F238E27FC236}">
                <a16:creationId xmlns:a16="http://schemas.microsoft.com/office/drawing/2014/main" id="{01103535-D91E-4A35-B9D8-0433000BD817}"/>
              </a:ext>
            </a:extLst>
          </p:cNvPr>
          <p:cNvGrpSpPr/>
          <p:nvPr/>
        </p:nvGrpSpPr>
        <p:grpSpPr>
          <a:xfrm>
            <a:off x="10422083" y="3783125"/>
            <a:ext cx="1780089" cy="369332"/>
            <a:chOff x="11085393" y="1339380"/>
            <a:chExt cx="1100589" cy="369332"/>
          </a:xfrm>
          <a:solidFill>
            <a:schemeClr val="accent1">
              <a:lumMod val="50000"/>
            </a:schemeClr>
          </a:solidFill>
        </p:grpSpPr>
        <p:sp>
          <p:nvSpPr>
            <p:cNvPr id="58" name="Freeform 15">
              <a:extLst>
                <a:ext uri="{FF2B5EF4-FFF2-40B4-BE49-F238E27FC236}">
                  <a16:creationId xmlns:a16="http://schemas.microsoft.com/office/drawing/2014/main" id="{372F377E-D607-474C-97C9-63F8650D3C3E}"/>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9" name="TextBox 58">
              <a:hlinkClick r:id="rId5" action="ppaction://hlinksldjump"/>
              <a:extLst>
                <a:ext uri="{FF2B5EF4-FFF2-40B4-BE49-F238E27FC236}">
                  <a16:creationId xmlns:a16="http://schemas.microsoft.com/office/drawing/2014/main" id="{84126B6A-C370-44DB-9FF3-60A9BE7A0024}"/>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60" name="Group 59">
            <a:extLst>
              <a:ext uri="{FF2B5EF4-FFF2-40B4-BE49-F238E27FC236}">
                <a16:creationId xmlns:a16="http://schemas.microsoft.com/office/drawing/2014/main" id="{BF912482-33E0-4DFF-9901-4544BEA6BDA6}"/>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61" name="Freeform 15">
              <a:hlinkClick r:id="rId6" action="ppaction://hlinksldjump"/>
              <a:extLst>
                <a:ext uri="{FF2B5EF4-FFF2-40B4-BE49-F238E27FC236}">
                  <a16:creationId xmlns:a16="http://schemas.microsoft.com/office/drawing/2014/main" id="{709D1150-8391-41CA-BF7C-200D5C79C88F}"/>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2" name="TextBox 61">
              <a:hlinkClick r:id="rId6" action="ppaction://hlinksldjump"/>
              <a:extLst>
                <a:ext uri="{FF2B5EF4-FFF2-40B4-BE49-F238E27FC236}">
                  <a16:creationId xmlns:a16="http://schemas.microsoft.com/office/drawing/2014/main" id="{1ED77DA4-7871-48DD-8B04-B2BA404295BC}"/>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63" name="Group 62">
            <a:extLst>
              <a:ext uri="{FF2B5EF4-FFF2-40B4-BE49-F238E27FC236}">
                <a16:creationId xmlns:a16="http://schemas.microsoft.com/office/drawing/2014/main" id="{FE0D1C29-F1A9-4062-A0A6-5D01F8E1ED12}"/>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64" name="Freeform 15">
              <a:extLst>
                <a:ext uri="{FF2B5EF4-FFF2-40B4-BE49-F238E27FC236}">
                  <a16:creationId xmlns:a16="http://schemas.microsoft.com/office/drawing/2014/main" id="{6D912BB3-ECFA-40DA-B4D7-5A888A3DA308}"/>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5" name="TextBox 64">
              <a:hlinkClick r:id="rId7" action="ppaction://hlinksldjump"/>
              <a:extLst>
                <a:ext uri="{FF2B5EF4-FFF2-40B4-BE49-F238E27FC236}">
                  <a16:creationId xmlns:a16="http://schemas.microsoft.com/office/drawing/2014/main" id="{00EB451D-FC66-44A9-9CF7-ADD5544D59F1}"/>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66" name="Group 65">
            <a:extLst>
              <a:ext uri="{FF2B5EF4-FFF2-40B4-BE49-F238E27FC236}">
                <a16:creationId xmlns:a16="http://schemas.microsoft.com/office/drawing/2014/main" id="{6518BD0A-C21B-4FE8-8FD3-333C1B4E32E4}"/>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67" name="Freeform 15">
              <a:hlinkClick r:id="rId8" action="ppaction://hlinksldjump"/>
              <a:extLst>
                <a:ext uri="{FF2B5EF4-FFF2-40B4-BE49-F238E27FC236}">
                  <a16:creationId xmlns:a16="http://schemas.microsoft.com/office/drawing/2014/main" id="{4631E350-5003-491D-A629-B2A9678010D0}"/>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8" name="TextBox 67">
              <a:hlinkClick r:id="rId8" action="ppaction://hlinksldjump"/>
              <a:extLst>
                <a:ext uri="{FF2B5EF4-FFF2-40B4-BE49-F238E27FC236}">
                  <a16:creationId xmlns:a16="http://schemas.microsoft.com/office/drawing/2014/main" id="{86AA32DE-D780-4E84-8AD2-23A1F7567892}"/>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9" name="Group 68">
            <a:extLst>
              <a:ext uri="{FF2B5EF4-FFF2-40B4-BE49-F238E27FC236}">
                <a16:creationId xmlns:a16="http://schemas.microsoft.com/office/drawing/2014/main" id="{FD709880-1E34-4B8E-889E-59DBFB856DAC}"/>
              </a:ext>
            </a:extLst>
          </p:cNvPr>
          <p:cNvGrpSpPr/>
          <p:nvPr/>
        </p:nvGrpSpPr>
        <p:grpSpPr>
          <a:xfrm>
            <a:off x="10426521" y="5342624"/>
            <a:ext cx="1768080" cy="333270"/>
            <a:chOff x="11103440" y="1314782"/>
            <a:chExt cx="1080214" cy="333270"/>
          </a:xfrm>
          <a:solidFill>
            <a:schemeClr val="accent6">
              <a:lumMod val="50000"/>
            </a:schemeClr>
          </a:solidFill>
        </p:grpSpPr>
        <p:sp>
          <p:nvSpPr>
            <p:cNvPr id="70" name="Freeform 15">
              <a:hlinkClick r:id="rId9" action="ppaction://hlinksldjump"/>
              <a:extLst>
                <a:ext uri="{FF2B5EF4-FFF2-40B4-BE49-F238E27FC236}">
                  <a16:creationId xmlns:a16="http://schemas.microsoft.com/office/drawing/2014/main" id="{8C711D01-E72A-451B-A546-65E36C48E4E3}"/>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71" name="TextBox 70">
              <a:hlinkClick r:id="rId9" action="ppaction://hlinksldjump"/>
              <a:extLst>
                <a:ext uri="{FF2B5EF4-FFF2-40B4-BE49-F238E27FC236}">
                  <a16:creationId xmlns:a16="http://schemas.microsoft.com/office/drawing/2014/main" id="{51A0B8EC-975C-4435-87A2-2BA9133F42B7}"/>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72" name="Group 71">
            <a:extLst>
              <a:ext uri="{FF2B5EF4-FFF2-40B4-BE49-F238E27FC236}">
                <a16:creationId xmlns:a16="http://schemas.microsoft.com/office/drawing/2014/main" id="{ACDDD94E-AC25-45B9-9604-D0523EDD7454}"/>
              </a:ext>
            </a:extLst>
          </p:cNvPr>
          <p:cNvGrpSpPr/>
          <p:nvPr/>
        </p:nvGrpSpPr>
        <p:grpSpPr>
          <a:xfrm>
            <a:off x="10416664" y="2325554"/>
            <a:ext cx="1775336" cy="350168"/>
            <a:chOff x="11088332" y="1385248"/>
            <a:chExt cx="1097651" cy="333270"/>
          </a:xfrm>
          <a:solidFill>
            <a:schemeClr val="accent1">
              <a:lumMod val="50000"/>
            </a:schemeClr>
          </a:solidFill>
        </p:grpSpPr>
        <p:sp>
          <p:nvSpPr>
            <p:cNvPr id="73" name="Freeform 15">
              <a:hlinkClick r:id="rId10" action="ppaction://hlinksldjump"/>
              <a:extLst>
                <a:ext uri="{FF2B5EF4-FFF2-40B4-BE49-F238E27FC236}">
                  <a16:creationId xmlns:a16="http://schemas.microsoft.com/office/drawing/2014/main" id="{1C2CF6D7-F1D1-4581-B667-00593C279A21}"/>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74" name="TextBox 73">
              <a:hlinkClick r:id="rId10" action="ppaction://hlinksldjump"/>
              <a:extLst>
                <a:ext uri="{FF2B5EF4-FFF2-40B4-BE49-F238E27FC236}">
                  <a16:creationId xmlns:a16="http://schemas.microsoft.com/office/drawing/2014/main" id="{602DCF78-F55C-466D-BD9D-71AF12489D46}"/>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41" name="TextBox 40">
            <a:extLst>
              <a:ext uri="{FF2B5EF4-FFF2-40B4-BE49-F238E27FC236}">
                <a16:creationId xmlns:a16="http://schemas.microsoft.com/office/drawing/2014/main" id="{7C1948C4-A706-42AC-A9A9-0C2219FAAC69}"/>
              </a:ext>
            </a:extLst>
          </p:cNvPr>
          <p:cNvSpPr txBox="1"/>
          <p:nvPr/>
        </p:nvSpPr>
        <p:spPr>
          <a:xfrm>
            <a:off x="11709066" y="6473625"/>
            <a:ext cx="230820" cy="246221"/>
          </a:xfrm>
          <a:prstGeom prst="rect">
            <a:avLst/>
          </a:prstGeom>
          <a:noFill/>
        </p:spPr>
        <p:txBody>
          <a:bodyPr wrap="square" rtlCol="0">
            <a:spAutoFit/>
          </a:bodyPr>
          <a:lstStyle/>
          <a:p>
            <a:r>
              <a:rPr lang="nl-NL" sz="1000">
                <a:solidFill>
                  <a:srgbClr val="0E5772"/>
                </a:solidFill>
              </a:rPr>
              <a:t>4</a:t>
            </a:r>
            <a:endParaRPr lang="en-GB" sz="1000">
              <a:solidFill>
                <a:srgbClr val="0E5772"/>
              </a:solidFill>
            </a:endParaRPr>
          </a:p>
        </p:txBody>
      </p:sp>
      <p:pic>
        <p:nvPicPr>
          <p:cNvPr id="6" name="Picture 5" descr="A group of people posing for a photo&#10;&#10;Description automatically generated">
            <a:extLst>
              <a:ext uri="{FF2B5EF4-FFF2-40B4-BE49-F238E27FC236}">
                <a16:creationId xmlns:a16="http://schemas.microsoft.com/office/drawing/2014/main" id="{BDAA9B09-823E-44C4-A5A6-6093EC1CBBAD}"/>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000290" y="1871377"/>
            <a:ext cx="2896185" cy="4259620"/>
          </a:xfrm>
          <a:prstGeom prst="rect">
            <a:avLst/>
          </a:prstGeom>
        </p:spPr>
      </p:pic>
    </p:spTree>
    <p:extLst>
      <p:ext uri="{BB962C8B-B14F-4D97-AF65-F5344CB8AC3E}">
        <p14:creationId xmlns:p14="http://schemas.microsoft.com/office/powerpoint/2010/main" val="204885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6B8E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6B8EAC"/>
            </a:solidFill>
            <a:ln>
              <a:noFill/>
            </a:ln>
          </p:spPr>
          <p:txBody>
            <a:bodyPr rot="0" vert="horz" wrap="square" lIns="91440" tIns="45720" rIns="91440" bIns="45720" anchor="t" anchorCtr="0" upright="1">
              <a:noAutofit/>
            </a:bodyPr>
            <a:lstStyle/>
            <a:p>
              <a:endParaRPr lang="en-GB" sz="6000"/>
            </a:p>
          </p:txBody>
        </p:sp>
      </p:grpSp>
      <p:sp>
        <p:nvSpPr>
          <p:cNvPr id="11" name="TextBox 10">
            <a:extLst>
              <a:ext uri="{FF2B5EF4-FFF2-40B4-BE49-F238E27FC236}">
                <a16:creationId xmlns:a16="http://schemas.microsoft.com/office/drawing/2014/main" id="{651C14D4-176A-4E71-BD15-6F35777ED8D8}"/>
              </a:ext>
            </a:extLst>
          </p:cNvPr>
          <p:cNvSpPr txBox="1"/>
          <p:nvPr/>
        </p:nvSpPr>
        <p:spPr>
          <a:xfrm>
            <a:off x="624001" y="1620850"/>
            <a:ext cx="9272474" cy="4680000"/>
          </a:xfrm>
          <a:prstGeom prst="rect">
            <a:avLst/>
          </a:prstGeom>
          <a:noFill/>
        </p:spPr>
        <p:txBody>
          <a:bodyPr wrap="square" numCol="3" spcCol="360000" rtlCol="0">
            <a:spAutoFit/>
          </a:bodyPr>
          <a:lstStyle/>
          <a:p>
            <a:pPr algn="just">
              <a:lnSpc>
                <a:spcPct val="150000"/>
              </a:lnSpc>
            </a:pPr>
            <a:r>
              <a:rPr lang="en-GB" sz="1000">
                <a:latin typeface="Lucida Sans Unicode" panose="020B0602030504020204" pitchFamily="34" charset="0"/>
                <a:cs typeface="Lucida Sans Unicode" panose="020B0602030504020204" pitchFamily="34" charset="0"/>
              </a:rPr>
              <a:t>The EA process is in some ways similar to approaches like IWRM and the Landscape Approach, but these processes are not necessarily embedded in local, formal procedures, and may not have the same in-roads to legitimacy of decision-making as EA. Where the country’s own legal and institutional context has gaps, these may be filled with additional but formal ad-hoc arrangements (as was done in the Mali case). </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Another relevant characteristic of EA is that it does not presuppose specific planning outcomes. And when donors support an EA process, that support can concentrate on multi-stakeholder planning and be neutral in terms of the planning outcomes the stakeholders and the southern decision-makers may choose to pursue. This also enhances ownership. </a:t>
            </a:r>
          </a:p>
          <a:p>
            <a:pPr algn="just">
              <a:lnSpc>
                <a:spcPct val="150000"/>
              </a:lnSpc>
            </a:pPr>
            <a:r>
              <a:rPr lang="en-GB" sz="1000">
                <a:latin typeface="Lucida Sans Unicode" panose="020B0602030504020204" pitchFamily="34" charset="0"/>
                <a:cs typeface="Lucida Sans Unicode" panose="020B0602030504020204" pitchFamily="34" charset="0"/>
              </a:rPr>
              <a:t>During subsequent implementation, decisions may have to be elaborated in more detail or even adjusted: also in the implementation phase therefore, support to the legitimate decision-maker may need to be separate from doing or supporting the implementation of their decisions (this is an issue in the Mali case). </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We are only beginning to understand, with the above in mind, how to secure local ownership in embassies’ definition of programmes, their support to programmes, and sometimes their tendering. But clearly this requires a good understanding of the context in a specific situation. For example, will local ownership be stronger when national ministries are targeted first, or should a donor start with support to local governments (e.g. on provincial or community level). And how to include different groups in the population in a balanced way? This all depends on the circumstances: the multi-actor context. How do embassies analyse that context, and what strategic choices are being made in the support arrangements? What may be the role of consultants in this? What difference can applying EA make? And how can the NCEA assist?</a:t>
            </a:r>
          </a:p>
        </p:txBody>
      </p:sp>
      <p:sp>
        <p:nvSpPr>
          <p:cNvPr id="36" name="TextBox 35">
            <a:extLst>
              <a:ext uri="{FF2B5EF4-FFF2-40B4-BE49-F238E27FC236}">
                <a16:creationId xmlns:a16="http://schemas.microsoft.com/office/drawing/2014/main" id="{1B429DC7-8948-44B1-B27F-B9A4324A8C9B}"/>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grpSp>
        <p:nvGrpSpPr>
          <p:cNvPr id="43" name="Group 42">
            <a:extLst>
              <a:ext uri="{FF2B5EF4-FFF2-40B4-BE49-F238E27FC236}">
                <a16:creationId xmlns:a16="http://schemas.microsoft.com/office/drawing/2014/main" id="{88E62784-50AA-448D-9200-897666777822}"/>
              </a:ext>
            </a:extLst>
          </p:cNvPr>
          <p:cNvGrpSpPr/>
          <p:nvPr/>
        </p:nvGrpSpPr>
        <p:grpSpPr>
          <a:xfrm>
            <a:off x="10416664" y="2705684"/>
            <a:ext cx="1775336" cy="350168"/>
            <a:chOff x="11088332" y="1385248"/>
            <a:chExt cx="1097651" cy="333270"/>
          </a:xfrm>
          <a:solidFill>
            <a:schemeClr val="accent1">
              <a:lumMod val="50000"/>
            </a:schemeClr>
          </a:solidFill>
        </p:grpSpPr>
        <p:sp>
          <p:nvSpPr>
            <p:cNvPr id="44" name="Freeform 15">
              <a:hlinkClick r:id="rId2" action="ppaction://hlinksldjump"/>
              <a:extLst>
                <a:ext uri="{FF2B5EF4-FFF2-40B4-BE49-F238E27FC236}">
                  <a16:creationId xmlns:a16="http://schemas.microsoft.com/office/drawing/2014/main" id="{D450D521-5CB1-4543-B696-C5573934AE81}"/>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TextBox 44">
              <a:hlinkClick r:id="rId2" action="ppaction://hlinksldjump"/>
              <a:extLst>
                <a:ext uri="{FF2B5EF4-FFF2-40B4-BE49-F238E27FC236}">
                  <a16:creationId xmlns:a16="http://schemas.microsoft.com/office/drawing/2014/main" id="{FC0F565B-E497-4C71-A9D3-CC609704DA55}"/>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6" name="Group 45">
            <a:extLst>
              <a:ext uri="{FF2B5EF4-FFF2-40B4-BE49-F238E27FC236}">
                <a16:creationId xmlns:a16="http://schemas.microsoft.com/office/drawing/2014/main" id="{A88867F5-9549-452B-B322-56731FADECD6}"/>
              </a:ext>
            </a:extLst>
          </p:cNvPr>
          <p:cNvGrpSpPr/>
          <p:nvPr/>
        </p:nvGrpSpPr>
        <p:grpSpPr>
          <a:xfrm>
            <a:off x="10416660" y="3070925"/>
            <a:ext cx="1777939" cy="369332"/>
            <a:chOff x="11080409" y="1358367"/>
            <a:chExt cx="1099260" cy="369332"/>
          </a:xfrm>
          <a:solidFill>
            <a:schemeClr val="accent1">
              <a:lumMod val="50000"/>
            </a:schemeClr>
          </a:solidFill>
        </p:grpSpPr>
        <p:sp>
          <p:nvSpPr>
            <p:cNvPr id="47" name="Freeform 15">
              <a:hlinkClick r:id="rId3" action="ppaction://hlinksldjump"/>
              <a:extLst>
                <a:ext uri="{FF2B5EF4-FFF2-40B4-BE49-F238E27FC236}">
                  <a16:creationId xmlns:a16="http://schemas.microsoft.com/office/drawing/2014/main" id="{7B25F521-2252-4D60-BDA7-458758CC0CE3}"/>
                </a:ext>
              </a:extLst>
            </p:cNvPr>
            <p:cNvSpPr>
              <a:spLocks/>
            </p:cNvSpPr>
            <p:nvPr/>
          </p:nvSpPr>
          <p:spPr bwMode="auto">
            <a:xfrm>
              <a:off x="11082018" y="1362380"/>
              <a:ext cx="1097651" cy="333270"/>
            </a:xfrm>
            <a:prstGeom prst="rect">
              <a:avLst/>
            </a:prstGeom>
            <a:no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48" name="TextBox 47">
              <a:hlinkClick r:id="rId3" action="ppaction://hlinksldjump"/>
              <a:extLst>
                <a:ext uri="{FF2B5EF4-FFF2-40B4-BE49-F238E27FC236}">
                  <a16:creationId xmlns:a16="http://schemas.microsoft.com/office/drawing/2014/main" id="{17258E07-EEFB-405F-AD71-29E057642208}"/>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9" name="Group 48">
            <a:extLst>
              <a:ext uri="{FF2B5EF4-FFF2-40B4-BE49-F238E27FC236}">
                <a16:creationId xmlns:a16="http://schemas.microsoft.com/office/drawing/2014/main" id="{29083723-F470-4328-B5E9-F2CA8A83A133}"/>
              </a:ext>
            </a:extLst>
          </p:cNvPr>
          <p:cNvGrpSpPr/>
          <p:nvPr/>
        </p:nvGrpSpPr>
        <p:grpSpPr>
          <a:xfrm>
            <a:off x="10420121" y="3433496"/>
            <a:ext cx="1775337" cy="333270"/>
            <a:chOff x="11089898" y="1366298"/>
            <a:chExt cx="1097651" cy="333270"/>
          </a:xfrm>
          <a:solidFill>
            <a:schemeClr val="accent1">
              <a:lumMod val="50000"/>
            </a:schemeClr>
          </a:solidFill>
        </p:grpSpPr>
        <p:sp>
          <p:nvSpPr>
            <p:cNvPr id="50" name="Freeform 15">
              <a:extLst>
                <a:ext uri="{FF2B5EF4-FFF2-40B4-BE49-F238E27FC236}">
                  <a16:creationId xmlns:a16="http://schemas.microsoft.com/office/drawing/2014/main" id="{72435016-51C2-444C-9412-6FCAB92F05B3}"/>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1" name="TextBox 50">
              <a:hlinkClick r:id="rId4" action="ppaction://hlinksldjump"/>
              <a:extLst>
                <a:ext uri="{FF2B5EF4-FFF2-40B4-BE49-F238E27FC236}">
                  <a16:creationId xmlns:a16="http://schemas.microsoft.com/office/drawing/2014/main" id="{6713A0D8-5D86-42B3-87F2-D50E0A49A0B7}"/>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52" name="Group 51">
            <a:extLst>
              <a:ext uri="{FF2B5EF4-FFF2-40B4-BE49-F238E27FC236}">
                <a16:creationId xmlns:a16="http://schemas.microsoft.com/office/drawing/2014/main" id="{A95860C6-B468-43F5-9A41-83B5472E6FBA}"/>
              </a:ext>
            </a:extLst>
          </p:cNvPr>
          <p:cNvGrpSpPr/>
          <p:nvPr/>
        </p:nvGrpSpPr>
        <p:grpSpPr>
          <a:xfrm>
            <a:off x="10422083" y="3783125"/>
            <a:ext cx="1780089" cy="369332"/>
            <a:chOff x="11085393" y="1339380"/>
            <a:chExt cx="1100589" cy="369332"/>
          </a:xfrm>
          <a:solidFill>
            <a:schemeClr val="accent1">
              <a:lumMod val="50000"/>
            </a:schemeClr>
          </a:solidFill>
        </p:grpSpPr>
        <p:sp>
          <p:nvSpPr>
            <p:cNvPr id="53" name="Freeform 15">
              <a:extLst>
                <a:ext uri="{FF2B5EF4-FFF2-40B4-BE49-F238E27FC236}">
                  <a16:creationId xmlns:a16="http://schemas.microsoft.com/office/drawing/2014/main" id="{E8CAEAD2-4460-4670-AF05-6D0367DB0FC9}"/>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4" name="TextBox 53">
              <a:hlinkClick r:id="rId5" action="ppaction://hlinksldjump"/>
              <a:extLst>
                <a:ext uri="{FF2B5EF4-FFF2-40B4-BE49-F238E27FC236}">
                  <a16:creationId xmlns:a16="http://schemas.microsoft.com/office/drawing/2014/main" id="{BE33E172-E32A-4E5F-91D7-E1FDC890C3DE}"/>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5" name="Group 54">
            <a:extLst>
              <a:ext uri="{FF2B5EF4-FFF2-40B4-BE49-F238E27FC236}">
                <a16:creationId xmlns:a16="http://schemas.microsoft.com/office/drawing/2014/main" id="{66CC4028-EC7E-47E8-AB5E-51A9725DC0E4}"/>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6" name="Freeform 15">
              <a:hlinkClick r:id="rId6" action="ppaction://hlinksldjump"/>
              <a:extLst>
                <a:ext uri="{FF2B5EF4-FFF2-40B4-BE49-F238E27FC236}">
                  <a16:creationId xmlns:a16="http://schemas.microsoft.com/office/drawing/2014/main" id="{096F8CBA-23A5-40F1-A2ED-831A105B66AC}"/>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7" name="TextBox 56">
              <a:hlinkClick r:id="rId6" action="ppaction://hlinksldjump"/>
              <a:extLst>
                <a:ext uri="{FF2B5EF4-FFF2-40B4-BE49-F238E27FC236}">
                  <a16:creationId xmlns:a16="http://schemas.microsoft.com/office/drawing/2014/main" id="{16FBF8B5-4482-484F-8099-739E76EB3417}"/>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8" name="Group 57">
            <a:extLst>
              <a:ext uri="{FF2B5EF4-FFF2-40B4-BE49-F238E27FC236}">
                <a16:creationId xmlns:a16="http://schemas.microsoft.com/office/drawing/2014/main" id="{7D67714E-48F6-4A13-B24E-AF3C9C974C29}"/>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9" name="Freeform 15">
              <a:extLst>
                <a:ext uri="{FF2B5EF4-FFF2-40B4-BE49-F238E27FC236}">
                  <a16:creationId xmlns:a16="http://schemas.microsoft.com/office/drawing/2014/main" id="{51E648C6-0195-4054-85BB-9DB70BC7DDA0}"/>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0" name="TextBox 59">
              <a:hlinkClick r:id="rId7" action="ppaction://hlinksldjump"/>
              <a:extLst>
                <a:ext uri="{FF2B5EF4-FFF2-40B4-BE49-F238E27FC236}">
                  <a16:creationId xmlns:a16="http://schemas.microsoft.com/office/drawing/2014/main" id="{FDEC2F5A-3EC1-4620-9576-F6952F4D69EC}"/>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61" name="Group 60">
            <a:extLst>
              <a:ext uri="{FF2B5EF4-FFF2-40B4-BE49-F238E27FC236}">
                <a16:creationId xmlns:a16="http://schemas.microsoft.com/office/drawing/2014/main" id="{0320AFE1-6DBE-40C4-A453-F10D7B1730EC}"/>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62" name="Freeform 15">
              <a:hlinkClick r:id="rId8" action="ppaction://hlinksldjump"/>
              <a:extLst>
                <a:ext uri="{FF2B5EF4-FFF2-40B4-BE49-F238E27FC236}">
                  <a16:creationId xmlns:a16="http://schemas.microsoft.com/office/drawing/2014/main" id="{6E215B59-CF55-4F15-A137-06354745E1F0}"/>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3" name="TextBox 62">
              <a:hlinkClick r:id="rId8" action="ppaction://hlinksldjump"/>
              <a:extLst>
                <a:ext uri="{FF2B5EF4-FFF2-40B4-BE49-F238E27FC236}">
                  <a16:creationId xmlns:a16="http://schemas.microsoft.com/office/drawing/2014/main" id="{45ECC4D0-8FF4-4130-BC20-2689B25F3EA7}"/>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4" name="Group 63">
            <a:extLst>
              <a:ext uri="{FF2B5EF4-FFF2-40B4-BE49-F238E27FC236}">
                <a16:creationId xmlns:a16="http://schemas.microsoft.com/office/drawing/2014/main" id="{7C06646C-8A02-4C33-9243-3EBC18A58EC3}"/>
              </a:ext>
            </a:extLst>
          </p:cNvPr>
          <p:cNvGrpSpPr/>
          <p:nvPr/>
        </p:nvGrpSpPr>
        <p:grpSpPr>
          <a:xfrm>
            <a:off x="10426521" y="5342624"/>
            <a:ext cx="1768080" cy="333270"/>
            <a:chOff x="11103440" y="1314782"/>
            <a:chExt cx="1080214" cy="333270"/>
          </a:xfrm>
          <a:solidFill>
            <a:schemeClr val="accent6">
              <a:lumMod val="50000"/>
            </a:schemeClr>
          </a:solidFill>
        </p:grpSpPr>
        <p:sp>
          <p:nvSpPr>
            <p:cNvPr id="65" name="Freeform 15">
              <a:hlinkClick r:id="rId9" action="ppaction://hlinksldjump"/>
              <a:extLst>
                <a:ext uri="{FF2B5EF4-FFF2-40B4-BE49-F238E27FC236}">
                  <a16:creationId xmlns:a16="http://schemas.microsoft.com/office/drawing/2014/main" id="{CBB72253-76C2-49A1-9F8E-D3D4E7749173}"/>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6" name="TextBox 65">
              <a:hlinkClick r:id="rId9" action="ppaction://hlinksldjump"/>
              <a:extLst>
                <a:ext uri="{FF2B5EF4-FFF2-40B4-BE49-F238E27FC236}">
                  <a16:creationId xmlns:a16="http://schemas.microsoft.com/office/drawing/2014/main" id="{2544A009-6929-49C4-B003-009B0469AC02}"/>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7" name="Group 66">
            <a:extLst>
              <a:ext uri="{FF2B5EF4-FFF2-40B4-BE49-F238E27FC236}">
                <a16:creationId xmlns:a16="http://schemas.microsoft.com/office/drawing/2014/main" id="{EA0EE858-C0C7-40F9-83AF-9F3F8B58ED82}"/>
              </a:ext>
            </a:extLst>
          </p:cNvPr>
          <p:cNvGrpSpPr/>
          <p:nvPr/>
        </p:nvGrpSpPr>
        <p:grpSpPr>
          <a:xfrm>
            <a:off x="10416664" y="2325554"/>
            <a:ext cx="1775336" cy="350168"/>
            <a:chOff x="11088332" y="1385248"/>
            <a:chExt cx="1097651" cy="333270"/>
          </a:xfrm>
          <a:solidFill>
            <a:schemeClr val="accent1">
              <a:lumMod val="50000"/>
            </a:schemeClr>
          </a:solidFill>
        </p:grpSpPr>
        <p:sp>
          <p:nvSpPr>
            <p:cNvPr id="68" name="Freeform 15">
              <a:hlinkClick r:id="rId10" action="ppaction://hlinksldjump"/>
              <a:extLst>
                <a:ext uri="{FF2B5EF4-FFF2-40B4-BE49-F238E27FC236}">
                  <a16:creationId xmlns:a16="http://schemas.microsoft.com/office/drawing/2014/main" id="{341E17CF-B42C-4760-BF92-C9E5C0A51693}"/>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9" name="TextBox 68">
              <a:hlinkClick r:id="rId10" action="ppaction://hlinksldjump"/>
              <a:extLst>
                <a:ext uri="{FF2B5EF4-FFF2-40B4-BE49-F238E27FC236}">
                  <a16:creationId xmlns:a16="http://schemas.microsoft.com/office/drawing/2014/main" id="{E924E3C3-E3C4-470A-A9F1-2328483DD41E}"/>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34" name="TextBox 33">
            <a:extLst>
              <a:ext uri="{FF2B5EF4-FFF2-40B4-BE49-F238E27FC236}">
                <a16:creationId xmlns:a16="http://schemas.microsoft.com/office/drawing/2014/main" id="{7FB30B54-7A39-48C3-A836-FF16B314DDF1}"/>
              </a:ext>
            </a:extLst>
          </p:cNvPr>
          <p:cNvSpPr txBox="1"/>
          <p:nvPr/>
        </p:nvSpPr>
        <p:spPr>
          <a:xfrm>
            <a:off x="11709066" y="6473625"/>
            <a:ext cx="230820" cy="246221"/>
          </a:xfrm>
          <a:prstGeom prst="rect">
            <a:avLst/>
          </a:prstGeom>
          <a:noFill/>
        </p:spPr>
        <p:txBody>
          <a:bodyPr wrap="square" rtlCol="0">
            <a:spAutoFit/>
          </a:bodyPr>
          <a:lstStyle/>
          <a:p>
            <a:r>
              <a:rPr lang="nl-NL" sz="1000">
                <a:solidFill>
                  <a:srgbClr val="0E5772"/>
                </a:solidFill>
              </a:rPr>
              <a:t>5</a:t>
            </a:r>
            <a:endParaRPr lang="en-GB" sz="1000">
              <a:solidFill>
                <a:srgbClr val="0E5772"/>
              </a:solidFill>
            </a:endParaRPr>
          </a:p>
        </p:txBody>
      </p:sp>
    </p:spTree>
    <p:extLst>
      <p:ext uri="{BB962C8B-B14F-4D97-AF65-F5344CB8AC3E}">
        <p14:creationId xmlns:p14="http://schemas.microsoft.com/office/powerpoint/2010/main" val="226768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6B8E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6B8EAC"/>
            </a:solidFill>
            <a:ln>
              <a:noFill/>
            </a:ln>
          </p:spPr>
          <p:txBody>
            <a:bodyPr rot="0" vert="horz" wrap="square" lIns="91440" tIns="45720" rIns="91440" bIns="45720" anchor="t" anchorCtr="0" upright="1">
              <a:noAutofit/>
            </a:bodyPr>
            <a:lstStyle/>
            <a:p>
              <a:endParaRPr lang="en-GB" sz="6000"/>
            </a:p>
          </p:txBody>
        </p:sp>
      </p:grpSp>
      <p:sp>
        <p:nvSpPr>
          <p:cNvPr id="9" name="TextBox 8">
            <a:extLst>
              <a:ext uri="{FF2B5EF4-FFF2-40B4-BE49-F238E27FC236}">
                <a16:creationId xmlns:a16="http://schemas.microsoft.com/office/drawing/2014/main" id="{42C828CA-D002-4D65-9494-598076E4A309}"/>
              </a:ext>
            </a:extLst>
          </p:cNvPr>
          <p:cNvSpPr txBox="1"/>
          <p:nvPr/>
        </p:nvSpPr>
        <p:spPr>
          <a:xfrm>
            <a:off x="624000" y="1234911"/>
            <a:ext cx="5578837" cy="385939"/>
          </a:xfrm>
          <a:prstGeom prst="rect">
            <a:avLst/>
          </a:prstGeom>
          <a:noFill/>
        </p:spPr>
        <p:txBody>
          <a:bodyPr wrap="square" rtlCol="0">
            <a:spAutoFit/>
          </a:bodyPr>
          <a:lstStyle/>
          <a:p>
            <a:pPr>
              <a:lnSpc>
                <a:spcPct val="106000"/>
              </a:lnSpc>
              <a:spcAft>
                <a:spcPts val="800"/>
              </a:spcAft>
            </a:pPr>
            <a:r>
              <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a:t>
            </a:r>
          </a:p>
        </p:txBody>
      </p:sp>
      <p:sp>
        <p:nvSpPr>
          <p:cNvPr id="11" name="TextBox 10">
            <a:extLst>
              <a:ext uri="{FF2B5EF4-FFF2-40B4-BE49-F238E27FC236}">
                <a16:creationId xmlns:a16="http://schemas.microsoft.com/office/drawing/2014/main" id="{651C14D4-176A-4E71-BD15-6F35777ED8D8}"/>
              </a:ext>
            </a:extLst>
          </p:cNvPr>
          <p:cNvSpPr txBox="1"/>
          <p:nvPr/>
        </p:nvSpPr>
        <p:spPr>
          <a:xfrm>
            <a:off x="624001" y="1620850"/>
            <a:ext cx="6310199" cy="4689745"/>
          </a:xfrm>
          <a:prstGeom prst="rect">
            <a:avLst/>
          </a:prstGeom>
          <a:noFill/>
        </p:spPr>
        <p:txBody>
          <a:bodyPr wrap="square" numCol="2" spcCol="360000" rtlCol="0">
            <a:spAutoFit/>
          </a:bodyPr>
          <a:lstStyle/>
          <a:p>
            <a:pPr algn="just">
              <a:lnSpc>
                <a:spcPct val="150000"/>
              </a:lnSpc>
            </a:pPr>
            <a:r>
              <a:rPr lang="en-GB" sz="1000">
                <a:latin typeface="Lucida Sans Unicode" panose="020B0602030504020204" pitchFamily="34" charset="0"/>
                <a:cs typeface="Lucida Sans Unicode" panose="020B0602030504020204" pitchFamily="34" charset="0"/>
              </a:rPr>
              <a:t>EA’s effectiveness depends on inclusive multi-actor processes. In the context of an EA procedure, the NCEA may therefore support the organisation of such processes, on top of doing more ‘technical’ reviews. </a:t>
            </a:r>
          </a:p>
          <a:p>
            <a:pPr algn="just">
              <a:lnSpc>
                <a:spcPct val="150000"/>
              </a:lnSpc>
            </a:pPr>
            <a:r>
              <a:rPr lang="en-GB" sz="1000">
                <a:latin typeface="Lucida Sans Unicode" panose="020B0602030504020204" pitchFamily="34" charset="0"/>
                <a:cs typeface="Lucida Sans Unicode" panose="020B0602030504020204" pitchFamily="34" charset="0"/>
              </a:rPr>
              <a:t>Before it decides to support a partner, the NCEA always considers their commitment, i.e., their willingness to truly engage in inclusive processes. If a partner’s capacity is insufficient, but their commitment is strong, the NCEA may support them as they learn-on-the-job. Without taking over anyone’s role in the EA procedure (different authorities, NGOs, businesses, the public, as well as consultants), the NCEA can neutrally advise the actors, as a group, about their process. It can help its southern partners to organise their assessment process, and how it is linked to decision-making, in an inclusive and technically sound way. For example, by coaching the process facilitator.</a:t>
            </a:r>
          </a:p>
          <a:p>
            <a:pPr algn="just">
              <a:lnSpc>
                <a:spcPct val="150000"/>
              </a:lnSpc>
            </a:pPr>
            <a:r>
              <a:rPr lang="en-GB" sz="1000">
                <a:latin typeface="Lucida Sans Unicode" panose="020B0602030504020204" pitchFamily="34" charset="0"/>
                <a:cs typeface="Lucida Sans Unicode" panose="020B0602030504020204" pitchFamily="34" charset="0"/>
              </a:rPr>
              <a:t>In this way, the NCEA can give the partner they work with more confidence that transparency will pay off. That it will manifest as improved support for their decisions, and as improved bankability of subsequent proposals for implementation. This point was made in the cases presented by southern partners from Mali, Niger and Bangladesh.</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a:latin typeface="Lucida Sans Unicode" panose="020B0602030504020204" pitchFamily="34" charset="0"/>
                <a:cs typeface="Lucida Sans Unicode" panose="020B0602030504020204" pitchFamily="34" charset="0"/>
              </a:rPr>
              <a:t>The following points were made specifically about the synergy between embassies and the NCEA:</a:t>
            </a:r>
          </a:p>
          <a:p>
            <a:pPr marL="171450" indent="-171450" algn="just">
              <a:lnSpc>
                <a:spcPct val="150000"/>
              </a:lnSpc>
              <a:buFont typeface="Arial" panose="020B0604020202020204" pitchFamily="34" charset="0"/>
              <a:buChar char="•"/>
            </a:pPr>
            <a:r>
              <a:rPr lang="en-GB" sz="1000">
                <a:latin typeface="Lucida Sans Unicode" panose="020B0602030504020204" pitchFamily="34" charset="0"/>
                <a:cs typeface="Lucida Sans Unicode" panose="020B0602030504020204" pitchFamily="34" charset="0"/>
              </a:rPr>
              <a:t>Dutch embassies can help define programmes based on local ownership, by making assessments of the political and institutional context, managing the political aspects and making links with other donors. </a:t>
            </a:r>
          </a:p>
        </p:txBody>
      </p:sp>
      <p:sp>
        <p:nvSpPr>
          <p:cNvPr id="10" name="Tekstvak 2">
            <a:extLst>
              <a:ext uri="{FF2B5EF4-FFF2-40B4-BE49-F238E27FC236}">
                <a16:creationId xmlns:a16="http://schemas.microsoft.com/office/drawing/2014/main" id="{A6DF0D68-B9D3-4BBD-8DBB-74AA3F21DFDE}"/>
              </a:ext>
            </a:extLst>
          </p:cNvPr>
          <p:cNvSpPr txBox="1">
            <a:spLocks noChangeArrowheads="1"/>
          </p:cNvSpPr>
          <p:nvPr/>
        </p:nvSpPr>
        <p:spPr bwMode="auto">
          <a:xfrm>
            <a:off x="4011134" y="542209"/>
            <a:ext cx="2822285" cy="574773"/>
          </a:xfrm>
          <a:prstGeom prst="rect">
            <a:avLst/>
          </a:prstGeom>
          <a:solidFill>
            <a:srgbClr val="6B8EAC"/>
          </a:solidFill>
          <a:ln w="9525">
            <a:solidFill>
              <a:schemeClr val="bg1"/>
            </a:solidFill>
            <a:miter lim="800000"/>
            <a:headEnd/>
            <a:tailEnd/>
          </a:ln>
        </p:spPr>
        <p:txBody>
          <a:bodyPr rot="0" vert="horz" wrap="square" lIns="91440" tIns="45720" rIns="91440" bIns="45720" anchor="t" anchorCtr="0">
            <a:spAutoFit/>
          </a:bodyPr>
          <a:lstStyle/>
          <a:p>
            <a:pPr>
              <a:lnSpc>
                <a:spcPct val="106000"/>
              </a:lnSpc>
              <a:spcAft>
                <a:spcPts val="800"/>
              </a:spcAft>
            </a:pPr>
            <a:r>
              <a:rPr lang="en-GB" sz="1000">
                <a:solidFill>
                  <a:schemeClr val="bg1"/>
                </a:solidFill>
                <a:latin typeface="Calibri" panose="020F0502020204030204" pitchFamily="34" charset="0"/>
                <a:ea typeface="Calibri" panose="020F0502020204030204" pitchFamily="34" charset="0"/>
                <a:cs typeface="Arial" panose="020B0604020202020204" pitchFamily="34" charset="0"/>
              </a:rPr>
              <a:t>“</a:t>
            </a:r>
            <a:r>
              <a:rPr lang="en-GB" sz="1000">
                <a:solidFill>
                  <a:schemeClr val="bg1"/>
                </a:solidFill>
                <a:effectLst/>
                <a:latin typeface="Calibri" panose="020F0502020204030204" pitchFamily="34" charset="0"/>
                <a:ea typeface="Calibri" panose="020F0502020204030204" pitchFamily="34" charset="0"/>
                <a:cs typeface="Arial" panose="020B0604020202020204" pitchFamily="34" charset="0"/>
              </a:rPr>
              <a:t>The NCEA’s presence gives us the confidence we need to engage in inclusive planning.” (One of the NCEAs southern partners)</a:t>
            </a:r>
          </a:p>
        </p:txBody>
      </p:sp>
      <p:sp>
        <p:nvSpPr>
          <p:cNvPr id="13" name="Tekstvak 2">
            <a:extLst>
              <a:ext uri="{FF2B5EF4-FFF2-40B4-BE49-F238E27FC236}">
                <a16:creationId xmlns:a16="http://schemas.microsoft.com/office/drawing/2014/main" id="{6F560174-5E6E-4EDD-8BCF-277C8C5656D9}"/>
              </a:ext>
            </a:extLst>
          </p:cNvPr>
          <p:cNvSpPr txBox="1">
            <a:spLocks noChangeArrowheads="1"/>
          </p:cNvSpPr>
          <p:nvPr/>
        </p:nvSpPr>
        <p:spPr bwMode="auto">
          <a:xfrm>
            <a:off x="7261489" y="621823"/>
            <a:ext cx="2684686" cy="385940"/>
          </a:xfrm>
          <a:prstGeom prst="rect">
            <a:avLst/>
          </a:prstGeom>
          <a:solidFill>
            <a:srgbClr val="6B8EAC"/>
          </a:solidFill>
          <a:ln w="9525">
            <a:solidFill>
              <a:schemeClr val="bg1"/>
            </a:solidFill>
            <a:miter lim="800000"/>
            <a:headEnd/>
            <a:tailEnd/>
          </a:ln>
        </p:spPr>
        <p:txBody>
          <a:bodyPr rot="0" vert="horz" wrap="square" lIns="91440" tIns="45720" rIns="91440" bIns="45720" anchor="t" anchorCtr="0">
            <a:noAutofit/>
          </a:bodyPr>
          <a:lstStyle/>
          <a:p>
            <a:pPr>
              <a:lnSpc>
                <a:spcPct val="106000"/>
              </a:lnSpc>
              <a:spcAft>
                <a:spcPts val="800"/>
              </a:spcAft>
            </a:pPr>
            <a:r>
              <a:rPr lang="en-GB" sz="1000">
                <a:solidFill>
                  <a:schemeClr val="bg1"/>
                </a:solidFill>
                <a:latin typeface="Calibri" panose="020F0502020204030204" pitchFamily="34" charset="0"/>
                <a:ea typeface="Calibri" panose="020F0502020204030204" pitchFamily="34" charset="0"/>
                <a:cs typeface="Arial" panose="020B0604020202020204" pitchFamily="34" charset="0"/>
              </a:rPr>
              <a:t>“</a:t>
            </a:r>
            <a:r>
              <a:rPr lang="en-GB" sz="1000">
                <a:solidFill>
                  <a:schemeClr val="bg1"/>
                </a:solidFill>
                <a:effectLst/>
                <a:latin typeface="Calibri" panose="020F0502020204030204" pitchFamily="34" charset="0"/>
                <a:ea typeface="Calibri" panose="020F0502020204030204" pitchFamily="34" charset="0"/>
                <a:cs typeface="Arial" panose="020B0604020202020204" pitchFamily="34" charset="0"/>
              </a:rPr>
              <a:t>Embassies should focus on the political aspects during programme implementation.”</a:t>
            </a:r>
          </a:p>
        </p:txBody>
      </p:sp>
      <p:sp>
        <p:nvSpPr>
          <p:cNvPr id="38" name="TextBox 37">
            <a:extLst>
              <a:ext uri="{FF2B5EF4-FFF2-40B4-BE49-F238E27FC236}">
                <a16:creationId xmlns:a16="http://schemas.microsoft.com/office/drawing/2014/main" id="{AFC57088-F188-4743-8699-6E71017F7C47}"/>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sp>
        <p:nvSpPr>
          <p:cNvPr id="42" name="Arrow: Right 41">
            <a:hlinkClick r:id="" action="ppaction://hlinkshowjump?jump=nextslide"/>
            <a:extLst>
              <a:ext uri="{FF2B5EF4-FFF2-40B4-BE49-F238E27FC236}">
                <a16:creationId xmlns:a16="http://schemas.microsoft.com/office/drawing/2014/main" id="{DDAD036E-F77A-4BCD-ABD7-8635D7E9BC3B}"/>
              </a:ext>
            </a:extLst>
          </p:cNvPr>
          <p:cNvSpPr/>
          <p:nvPr/>
        </p:nvSpPr>
        <p:spPr>
          <a:xfrm>
            <a:off x="7642711" y="6133988"/>
            <a:ext cx="2354778" cy="523688"/>
          </a:xfrm>
          <a:prstGeom prst="rightArrow">
            <a:avLst/>
          </a:prstGeom>
          <a:solidFill>
            <a:schemeClr val="bg1"/>
          </a:solidFill>
          <a:ln>
            <a:solidFill>
              <a:srgbClr val="0E5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a:solidFill>
                  <a:srgbClr val="0E5772"/>
                </a:solidFill>
              </a:rPr>
              <a:t>Continue - the role of the NCEA</a:t>
            </a:r>
            <a:endParaRPr lang="en-GB" sz="1200">
              <a:solidFill>
                <a:srgbClr val="0E5772"/>
              </a:solidFill>
            </a:endParaRPr>
          </a:p>
        </p:txBody>
      </p:sp>
      <p:grpSp>
        <p:nvGrpSpPr>
          <p:cNvPr id="43" name="Group 42">
            <a:extLst>
              <a:ext uri="{FF2B5EF4-FFF2-40B4-BE49-F238E27FC236}">
                <a16:creationId xmlns:a16="http://schemas.microsoft.com/office/drawing/2014/main" id="{3D48F213-89D6-41BD-9C73-803516FE9EDA}"/>
              </a:ext>
            </a:extLst>
          </p:cNvPr>
          <p:cNvGrpSpPr/>
          <p:nvPr/>
        </p:nvGrpSpPr>
        <p:grpSpPr>
          <a:xfrm>
            <a:off x="10416664" y="2705684"/>
            <a:ext cx="1775336" cy="350168"/>
            <a:chOff x="11088332" y="1385248"/>
            <a:chExt cx="1097651" cy="333270"/>
          </a:xfrm>
          <a:solidFill>
            <a:schemeClr val="accent1">
              <a:lumMod val="50000"/>
            </a:schemeClr>
          </a:solidFill>
        </p:grpSpPr>
        <p:sp>
          <p:nvSpPr>
            <p:cNvPr id="44" name="Freeform 15">
              <a:hlinkClick r:id="rId2" action="ppaction://hlinksldjump"/>
              <a:extLst>
                <a:ext uri="{FF2B5EF4-FFF2-40B4-BE49-F238E27FC236}">
                  <a16:creationId xmlns:a16="http://schemas.microsoft.com/office/drawing/2014/main" id="{8728588F-98EB-42BB-950F-53DFDA59459F}"/>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TextBox 44">
              <a:hlinkClick r:id="rId2" action="ppaction://hlinksldjump"/>
              <a:extLst>
                <a:ext uri="{FF2B5EF4-FFF2-40B4-BE49-F238E27FC236}">
                  <a16:creationId xmlns:a16="http://schemas.microsoft.com/office/drawing/2014/main" id="{2A916231-57E9-41CC-80A4-26037CCC7DCF}"/>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6" name="Group 45">
            <a:extLst>
              <a:ext uri="{FF2B5EF4-FFF2-40B4-BE49-F238E27FC236}">
                <a16:creationId xmlns:a16="http://schemas.microsoft.com/office/drawing/2014/main" id="{B8CE7A2A-1706-4D19-892C-BCF9180F6B85}"/>
              </a:ext>
            </a:extLst>
          </p:cNvPr>
          <p:cNvGrpSpPr/>
          <p:nvPr/>
        </p:nvGrpSpPr>
        <p:grpSpPr>
          <a:xfrm>
            <a:off x="10416660" y="3070925"/>
            <a:ext cx="1777939" cy="369332"/>
            <a:chOff x="11080409" y="1358367"/>
            <a:chExt cx="1099260" cy="369332"/>
          </a:xfrm>
          <a:solidFill>
            <a:schemeClr val="accent1">
              <a:lumMod val="50000"/>
            </a:schemeClr>
          </a:solidFill>
        </p:grpSpPr>
        <p:sp>
          <p:nvSpPr>
            <p:cNvPr id="47" name="Freeform 15">
              <a:hlinkClick r:id="rId3" action="ppaction://hlinksldjump"/>
              <a:extLst>
                <a:ext uri="{FF2B5EF4-FFF2-40B4-BE49-F238E27FC236}">
                  <a16:creationId xmlns:a16="http://schemas.microsoft.com/office/drawing/2014/main" id="{9AB5EE1E-FB6D-44D2-A7B0-AD8234EF4F36}"/>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8" name="TextBox 47">
              <a:hlinkClick r:id="rId3" action="ppaction://hlinksldjump"/>
              <a:extLst>
                <a:ext uri="{FF2B5EF4-FFF2-40B4-BE49-F238E27FC236}">
                  <a16:creationId xmlns:a16="http://schemas.microsoft.com/office/drawing/2014/main" id="{42439F4C-D4AC-42EC-8964-2A874BBB5583}"/>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9" name="Group 48">
            <a:extLst>
              <a:ext uri="{FF2B5EF4-FFF2-40B4-BE49-F238E27FC236}">
                <a16:creationId xmlns:a16="http://schemas.microsoft.com/office/drawing/2014/main" id="{573371BC-9DDC-46DE-8793-59192ACBC334}"/>
              </a:ext>
            </a:extLst>
          </p:cNvPr>
          <p:cNvGrpSpPr/>
          <p:nvPr/>
        </p:nvGrpSpPr>
        <p:grpSpPr>
          <a:xfrm>
            <a:off x="10420121" y="3433496"/>
            <a:ext cx="1775337" cy="333270"/>
            <a:chOff x="11089898" y="1366298"/>
            <a:chExt cx="1097651" cy="333270"/>
          </a:xfrm>
          <a:solidFill>
            <a:schemeClr val="accent1">
              <a:lumMod val="50000"/>
            </a:schemeClr>
          </a:solidFill>
        </p:grpSpPr>
        <p:sp>
          <p:nvSpPr>
            <p:cNvPr id="50" name="Freeform 15">
              <a:extLst>
                <a:ext uri="{FF2B5EF4-FFF2-40B4-BE49-F238E27FC236}">
                  <a16:creationId xmlns:a16="http://schemas.microsoft.com/office/drawing/2014/main" id="{01AABBA1-9372-40B7-9414-F39AEE42B132}"/>
                </a:ext>
              </a:extLst>
            </p:cNvPr>
            <p:cNvSpPr>
              <a:spLocks/>
            </p:cNvSpPr>
            <p:nvPr/>
          </p:nvSpPr>
          <p:spPr bwMode="auto">
            <a:xfrm>
              <a:off x="11089898" y="1366298"/>
              <a:ext cx="1097651" cy="333270"/>
            </a:xfrm>
            <a:prstGeom prst="rect">
              <a:avLst/>
            </a:prstGeom>
            <a:no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51" name="TextBox 50">
              <a:hlinkClick r:id="rId4" action="ppaction://hlinksldjump"/>
              <a:extLst>
                <a:ext uri="{FF2B5EF4-FFF2-40B4-BE49-F238E27FC236}">
                  <a16:creationId xmlns:a16="http://schemas.microsoft.com/office/drawing/2014/main" id="{C12B19BC-4A76-46A9-A0FF-25C176187EC3}"/>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52" name="Group 51">
            <a:extLst>
              <a:ext uri="{FF2B5EF4-FFF2-40B4-BE49-F238E27FC236}">
                <a16:creationId xmlns:a16="http://schemas.microsoft.com/office/drawing/2014/main" id="{1803460C-FE83-4A2F-B7BA-20475DA8F7D8}"/>
              </a:ext>
            </a:extLst>
          </p:cNvPr>
          <p:cNvGrpSpPr/>
          <p:nvPr/>
        </p:nvGrpSpPr>
        <p:grpSpPr>
          <a:xfrm>
            <a:off x="10422083" y="3783125"/>
            <a:ext cx="1780089" cy="369332"/>
            <a:chOff x="11085393" y="1339380"/>
            <a:chExt cx="1100589" cy="369332"/>
          </a:xfrm>
          <a:solidFill>
            <a:schemeClr val="accent1">
              <a:lumMod val="50000"/>
            </a:schemeClr>
          </a:solidFill>
        </p:grpSpPr>
        <p:sp>
          <p:nvSpPr>
            <p:cNvPr id="53" name="Freeform 15">
              <a:extLst>
                <a:ext uri="{FF2B5EF4-FFF2-40B4-BE49-F238E27FC236}">
                  <a16:creationId xmlns:a16="http://schemas.microsoft.com/office/drawing/2014/main" id="{E9A0BDCB-6B7E-4B6E-BB8D-04D9DCD943EC}"/>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4" name="TextBox 53">
              <a:hlinkClick r:id="rId5" action="ppaction://hlinksldjump"/>
              <a:extLst>
                <a:ext uri="{FF2B5EF4-FFF2-40B4-BE49-F238E27FC236}">
                  <a16:creationId xmlns:a16="http://schemas.microsoft.com/office/drawing/2014/main" id="{0BB8A8AC-4164-4A6C-A303-F2E31C663632}"/>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5" name="Group 54">
            <a:extLst>
              <a:ext uri="{FF2B5EF4-FFF2-40B4-BE49-F238E27FC236}">
                <a16:creationId xmlns:a16="http://schemas.microsoft.com/office/drawing/2014/main" id="{4D2DF622-7450-4ABF-80FE-686B883382D6}"/>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6" name="Freeform 15">
              <a:hlinkClick r:id="rId6" action="ppaction://hlinksldjump"/>
              <a:extLst>
                <a:ext uri="{FF2B5EF4-FFF2-40B4-BE49-F238E27FC236}">
                  <a16:creationId xmlns:a16="http://schemas.microsoft.com/office/drawing/2014/main" id="{C4899A2F-C623-473E-B3D5-7F9C8BB6BC05}"/>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7" name="TextBox 56">
              <a:hlinkClick r:id="rId6" action="ppaction://hlinksldjump"/>
              <a:extLst>
                <a:ext uri="{FF2B5EF4-FFF2-40B4-BE49-F238E27FC236}">
                  <a16:creationId xmlns:a16="http://schemas.microsoft.com/office/drawing/2014/main" id="{695E6587-DCF9-40F9-8D2B-A7EC87EBAC36}"/>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8" name="Group 57">
            <a:extLst>
              <a:ext uri="{FF2B5EF4-FFF2-40B4-BE49-F238E27FC236}">
                <a16:creationId xmlns:a16="http://schemas.microsoft.com/office/drawing/2014/main" id="{A93A7AC0-5181-4ED7-AA68-607E8767214F}"/>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9" name="Freeform 15">
              <a:extLst>
                <a:ext uri="{FF2B5EF4-FFF2-40B4-BE49-F238E27FC236}">
                  <a16:creationId xmlns:a16="http://schemas.microsoft.com/office/drawing/2014/main" id="{FB7A692E-E749-4271-B118-F1DC7C2CEA79}"/>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0" name="TextBox 59">
              <a:hlinkClick r:id="rId7" action="ppaction://hlinksldjump"/>
              <a:extLst>
                <a:ext uri="{FF2B5EF4-FFF2-40B4-BE49-F238E27FC236}">
                  <a16:creationId xmlns:a16="http://schemas.microsoft.com/office/drawing/2014/main" id="{1B7ACE54-574E-452C-870F-0B68463EB002}"/>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61" name="Group 60">
            <a:extLst>
              <a:ext uri="{FF2B5EF4-FFF2-40B4-BE49-F238E27FC236}">
                <a16:creationId xmlns:a16="http://schemas.microsoft.com/office/drawing/2014/main" id="{9F2AFEF0-DCE3-4EB3-B7A3-6D8A81C570D1}"/>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62" name="Freeform 15">
              <a:hlinkClick r:id="rId8" action="ppaction://hlinksldjump"/>
              <a:extLst>
                <a:ext uri="{FF2B5EF4-FFF2-40B4-BE49-F238E27FC236}">
                  <a16:creationId xmlns:a16="http://schemas.microsoft.com/office/drawing/2014/main" id="{1159C09C-02BA-4B55-886F-913271B6686F}"/>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3" name="TextBox 62">
              <a:hlinkClick r:id="rId8" action="ppaction://hlinksldjump"/>
              <a:extLst>
                <a:ext uri="{FF2B5EF4-FFF2-40B4-BE49-F238E27FC236}">
                  <a16:creationId xmlns:a16="http://schemas.microsoft.com/office/drawing/2014/main" id="{63240E2A-FCB1-4F52-9E4A-C355F0B53800}"/>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4" name="Group 63">
            <a:extLst>
              <a:ext uri="{FF2B5EF4-FFF2-40B4-BE49-F238E27FC236}">
                <a16:creationId xmlns:a16="http://schemas.microsoft.com/office/drawing/2014/main" id="{1B794248-098F-4548-900C-36F03B5AE2C2}"/>
              </a:ext>
            </a:extLst>
          </p:cNvPr>
          <p:cNvGrpSpPr/>
          <p:nvPr/>
        </p:nvGrpSpPr>
        <p:grpSpPr>
          <a:xfrm>
            <a:off x="10426521" y="5342624"/>
            <a:ext cx="1768080" cy="333270"/>
            <a:chOff x="11103440" y="1314782"/>
            <a:chExt cx="1080214" cy="333270"/>
          </a:xfrm>
          <a:solidFill>
            <a:schemeClr val="accent6">
              <a:lumMod val="50000"/>
            </a:schemeClr>
          </a:solidFill>
        </p:grpSpPr>
        <p:sp>
          <p:nvSpPr>
            <p:cNvPr id="65" name="Freeform 15">
              <a:hlinkClick r:id="rId9" action="ppaction://hlinksldjump"/>
              <a:extLst>
                <a:ext uri="{FF2B5EF4-FFF2-40B4-BE49-F238E27FC236}">
                  <a16:creationId xmlns:a16="http://schemas.microsoft.com/office/drawing/2014/main" id="{DC7A361C-5885-4F2A-BAA3-F9BCBFF88683}"/>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6" name="TextBox 65">
              <a:hlinkClick r:id="rId9" action="ppaction://hlinksldjump"/>
              <a:extLst>
                <a:ext uri="{FF2B5EF4-FFF2-40B4-BE49-F238E27FC236}">
                  <a16:creationId xmlns:a16="http://schemas.microsoft.com/office/drawing/2014/main" id="{1285890F-FD7F-4E24-BB7B-BAECCEF7E60D}"/>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7" name="Group 66">
            <a:extLst>
              <a:ext uri="{FF2B5EF4-FFF2-40B4-BE49-F238E27FC236}">
                <a16:creationId xmlns:a16="http://schemas.microsoft.com/office/drawing/2014/main" id="{E4D375A8-0DB2-4689-B4A2-EF8D1EAD9766}"/>
              </a:ext>
            </a:extLst>
          </p:cNvPr>
          <p:cNvGrpSpPr/>
          <p:nvPr/>
        </p:nvGrpSpPr>
        <p:grpSpPr>
          <a:xfrm>
            <a:off x="10416664" y="2325554"/>
            <a:ext cx="1775336" cy="350168"/>
            <a:chOff x="11088332" y="1385248"/>
            <a:chExt cx="1097651" cy="333270"/>
          </a:xfrm>
          <a:solidFill>
            <a:schemeClr val="accent1">
              <a:lumMod val="50000"/>
            </a:schemeClr>
          </a:solidFill>
        </p:grpSpPr>
        <p:sp>
          <p:nvSpPr>
            <p:cNvPr id="68" name="Freeform 15">
              <a:hlinkClick r:id="rId10" action="ppaction://hlinksldjump"/>
              <a:extLst>
                <a:ext uri="{FF2B5EF4-FFF2-40B4-BE49-F238E27FC236}">
                  <a16:creationId xmlns:a16="http://schemas.microsoft.com/office/drawing/2014/main" id="{15009F32-DC8B-4521-A5B9-51B39A90B140}"/>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9" name="TextBox 68">
              <a:hlinkClick r:id="rId10" action="ppaction://hlinksldjump"/>
              <a:extLst>
                <a:ext uri="{FF2B5EF4-FFF2-40B4-BE49-F238E27FC236}">
                  <a16:creationId xmlns:a16="http://schemas.microsoft.com/office/drawing/2014/main" id="{B077FE06-7644-497C-93C8-0C8E115ACF6D}"/>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40" name="TextBox 39">
            <a:extLst>
              <a:ext uri="{FF2B5EF4-FFF2-40B4-BE49-F238E27FC236}">
                <a16:creationId xmlns:a16="http://schemas.microsoft.com/office/drawing/2014/main" id="{D946A7AE-4406-4279-8456-CEB8E6DF0D8C}"/>
              </a:ext>
            </a:extLst>
          </p:cNvPr>
          <p:cNvSpPr txBox="1"/>
          <p:nvPr/>
        </p:nvSpPr>
        <p:spPr>
          <a:xfrm>
            <a:off x="11709066" y="6473625"/>
            <a:ext cx="230820" cy="246221"/>
          </a:xfrm>
          <a:prstGeom prst="rect">
            <a:avLst/>
          </a:prstGeom>
          <a:noFill/>
        </p:spPr>
        <p:txBody>
          <a:bodyPr wrap="square" rtlCol="0">
            <a:spAutoFit/>
          </a:bodyPr>
          <a:lstStyle/>
          <a:p>
            <a:r>
              <a:rPr lang="nl-NL" sz="1000">
                <a:solidFill>
                  <a:srgbClr val="0E5772"/>
                </a:solidFill>
              </a:rPr>
              <a:t>6</a:t>
            </a:r>
            <a:endParaRPr lang="en-GB" sz="1000">
              <a:solidFill>
                <a:srgbClr val="0E5772"/>
              </a:solidFill>
            </a:endParaRPr>
          </a:p>
        </p:txBody>
      </p:sp>
      <p:pic>
        <p:nvPicPr>
          <p:cNvPr id="1026" name="Picture 2">
            <a:extLst>
              <a:ext uri="{FF2B5EF4-FFF2-40B4-BE49-F238E27FC236}">
                <a16:creationId xmlns:a16="http://schemas.microsoft.com/office/drawing/2014/main" id="{51BC9F0E-7B2B-4294-9F7B-943B921EEF08}"/>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a:stretch/>
        </p:blipFill>
        <p:spPr bwMode="auto">
          <a:xfrm>
            <a:off x="7261489" y="1682862"/>
            <a:ext cx="2736000" cy="4096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990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6B8E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6B8EAC"/>
            </a:solidFill>
            <a:ln>
              <a:noFill/>
            </a:ln>
          </p:spPr>
          <p:txBody>
            <a:bodyPr rot="0" vert="horz" wrap="square" lIns="91440" tIns="45720" rIns="91440" bIns="45720" anchor="t" anchorCtr="0" upright="1">
              <a:noAutofit/>
            </a:bodyPr>
            <a:lstStyle/>
            <a:p>
              <a:endParaRPr lang="en-GB" sz="6000"/>
            </a:p>
          </p:txBody>
        </p:sp>
      </p:grpSp>
      <p:sp>
        <p:nvSpPr>
          <p:cNvPr id="11" name="TextBox 10">
            <a:extLst>
              <a:ext uri="{FF2B5EF4-FFF2-40B4-BE49-F238E27FC236}">
                <a16:creationId xmlns:a16="http://schemas.microsoft.com/office/drawing/2014/main" id="{651C14D4-176A-4E71-BD15-6F35777ED8D8}"/>
              </a:ext>
            </a:extLst>
          </p:cNvPr>
          <p:cNvSpPr txBox="1"/>
          <p:nvPr/>
        </p:nvSpPr>
        <p:spPr>
          <a:xfrm>
            <a:off x="624000" y="1620850"/>
            <a:ext cx="6300000" cy="4680000"/>
          </a:xfrm>
          <a:prstGeom prst="rect">
            <a:avLst/>
          </a:prstGeom>
          <a:noFill/>
        </p:spPr>
        <p:txBody>
          <a:bodyPr wrap="square" numCol="2" spcCol="360000" rtlCol="0">
            <a:spAutoFit/>
          </a:bodyPr>
          <a:lstStyle/>
          <a:p>
            <a:pPr marL="171450" indent="-171450" algn="just">
              <a:lnSpc>
                <a:spcPct val="150000"/>
              </a:lnSpc>
              <a:buFont typeface="Arial" panose="020B0604020202020204" pitchFamily="34" charset="0"/>
              <a:buChar char="•"/>
            </a:pPr>
            <a:r>
              <a:rPr lang="en-GB" sz="1000">
                <a:latin typeface="Lucida Sans Unicode" panose="020B0602030504020204" pitchFamily="34" charset="0"/>
                <a:cs typeface="Lucida Sans Unicode" panose="020B0602030504020204" pitchFamily="34" charset="0"/>
              </a:rPr>
              <a:t>The NCEA’s mandate and resources are not always sufficient to support multi-stakeholder processes on a daily basis or to manage funds to that end. Government agencies may need embassy (or another donor’s) support to organise their assessment and decision-making process, for example by a hiring a consultant as process facilitator, like the embassy has done in the Mali case. The NCEA can still play its independent role. In in Mali, the Dutch embassy facilitated synergy between VNGi (Sankarani case), Enabel (Nara case, still in its exploration phase), with the NCEA as technical partner.</a:t>
            </a:r>
          </a:p>
          <a:p>
            <a:pPr marL="171450" indent="-171450" algn="just">
              <a:lnSpc>
                <a:spcPct val="150000"/>
              </a:lnSpc>
              <a:buFont typeface="Arial" panose="020B0604020202020204" pitchFamily="34" charset="0"/>
              <a:buChar char="•"/>
            </a:pPr>
            <a:r>
              <a:rPr lang="en-GB" sz="1000">
                <a:latin typeface="Lucida Sans Unicode" panose="020B0602030504020204" pitchFamily="34" charset="0"/>
                <a:cs typeface="Lucida Sans Unicode" panose="020B0602030504020204" pitchFamily="34" charset="0"/>
              </a:rPr>
              <a:t>A threefold synergy can thus emerge: southern partner (owning inclusive planning decisions) – embassy funded consultant (day-to-day support of the assessment and decision-making process without taking over ownership) – NCEA (a more independent long-term partner to the authorities).</a:t>
            </a:r>
          </a:p>
          <a:p>
            <a:pPr marL="171450" indent="-171450" algn="just">
              <a:lnSpc>
                <a:spcPct val="150000"/>
              </a:lnSpc>
              <a:buFont typeface="Arial" panose="020B0604020202020204" pitchFamily="34" charset="0"/>
              <a:buChar char="•"/>
            </a:pPr>
            <a:r>
              <a:rPr lang="en-GB" sz="1000">
                <a:latin typeface="Lucida Sans Unicode" panose="020B0602030504020204" pitchFamily="34" charset="0"/>
                <a:cs typeface="Lucida Sans Unicode" panose="020B0602030504020204" pitchFamily="34" charset="0"/>
              </a:rPr>
              <a:t>Planning decisions may include many costly actions, and the implementation of these actions may depend again on other donors. Like in the Mali Sourou case, the planning authorities defined a basket of actions, using their plan to invite donors willing to financially support specific actions. Here again, the embassy may facilitate this synergy with other donors.</a:t>
            </a:r>
          </a:p>
        </p:txBody>
      </p:sp>
      <p:sp>
        <p:nvSpPr>
          <p:cNvPr id="12" name="Tekstvak 2">
            <a:extLst>
              <a:ext uri="{FF2B5EF4-FFF2-40B4-BE49-F238E27FC236}">
                <a16:creationId xmlns:a16="http://schemas.microsoft.com/office/drawing/2014/main" id="{C460226C-DF99-45CC-853A-722DF0B7DEF9}"/>
              </a:ext>
            </a:extLst>
          </p:cNvPr>
          <p:cNvSpPr txBox="1">
            <a:spLocks noChangeArrowheads="1"/>
          </p:cNvSpPr>
          <p:nvPr/>
        </p:nvSpPr>
        <p:spPr bwMode="auto">
          <a:xfrm>
            <a:off x="7236003" y="457505"/>
            <a:ext cx="2761375" cy="593771"/>
          </a:xfrm>
          <a:prstGeom prst="rect">
            <a:avLst/>
          </a:prstGeom>
          <a:solidFill>
            <a:srgbClr val="6B8EAC"/>
          </a:solidFill>
          <a:ln w="9525">
            <a:solidFill>
              <a:schemeClr val="bg1"/>
            </a:solidFill>
            <a:miter lim="800000"/>
            <a:headEnd/>
            <a:tailEnd/>
          </a:ln>
        </p:spPr>
        <p:txBody>
          <a:bodyPr rot="0" vert="horz" wrap="square" lIns="91440" tIns="45720" rIns="91440" bIns="45720" anchor="t" anchorCtr="0">
            <a:noAutofit/>
          </a:bodyPr>
          <a:lstStyle/>
          <a:p>
            <a:pPr>
              <a:lnSpc>
                <a:spcPct val="106000"/>
              </a:lnSpc>
              <a:spcAft>
                <a:spcPts val="800"/>
              </a:spcAft>
            </a:pPr>
            <a:r>
              <a:rPr lang="en-GB" sz="1000">
                <a:solidFill>
                  <a:schemeClr val="bg1"/>
                </a:solidFill>
                <a:latin typeface="Calibri" panose="020F0502020204030204" pitchFamily="34" charset="0"/>
                <a:ea typeface="Calibri" panose="020F0502020204030204" pitchFamily="34" charset="0"/>
                <a:cs typeface="Arial" panose="020B0604020202020204" pitchFamily="34" charset="0"/>
              </a:rPr>
              <a:t>”</a:t>
            </a:r>
            <a:r>
              <a:rPr lang="en-GB" sz="1000">
                <a:solidFill>
                  <a:schemeClr val="bg1"/>
                </a:solidFill>
                <a:effectLst/>
                <a:latin typeface="Calibri" panose="020F0502020204030204" pitchFamily="34" charset="0"/>
                <a:ea typeface="Calibri" panose="020F0502020204030204" pitchFamily="34" charset="0"/>
                <a:cs typeface="Arial" panose="020B0604020202020204" pitchFamily="34" charset="0"/>
              </a:rPr>
              <a:t>Synergies make ownership happen: Southern partner – donor funded consultant – NCEA – embassy.”</a:t>
            </a:r>
          </a:p>
        </p:txBody>
      </p:sp>
      <p:sp>
        <p:nvSpPr>
          <p:cNvPr id="38" name="TextBox 37">
            <a:extLst>
              <a:ext uri="{FF2B5EF4-FFF2-40B4-BE49-F238E27FC236}">
                <a16:creationId xmlns:a16="http://schemas.microsoft.com/office/drawing/2014/main" id="{AFC57088-F188-4743-8699-6E71017F7C47}"/>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grpSp>
        <p:nvGrpSpPr>
          <p:cNvPr id="42" name="Group 41">
            <a:extLst>
              <a:ext uri="{FF2B5EF4-FFF2-40B4-BE49-F238E27FC236}">
                <a16:creationId xmlns:a16="http://schemas.microsoft.com/office/drawing/2014/main" id="{3524BD34-DC89-47CE-94E7-38A8ECD9A882}"/>
              </a:ext>
            </a:extLst>
          </p:cNvPr>
          <p:cNvGrpSpPr/>
          <p:nvPr/>
        </p:nvGrpSpPr>
        <p:grpSpPr>
          <a:xfrm>
            <a:off x="10416664" y="2705684"/>
            <a:ext cx="1775336" cy="350168"/>
            <a:chOff x="11088332" y="1385248"/>
            <a:chExt cx="1097651" cy="333270"/>
          </a:xfrm>
          <a:solidFill>
            <a:schemeClr val="accent1">
              <a:lumMod val="50000"/>
            </a:schemeClr>
          </a:solidFill>
        </p:grpSpPr>
        <p:sp>
          <p:nvSpPr>
            <p:cNvPr id="43" name="Freeform 15">
              <a:hlinkClick r:id="rId2" action="ppaction://hlinksldjump"/>
              <a:extLst>
                <a:ext uri="{FF2B5EF4-FFF2-40B4-BE49-F238E27FC236}">
                  <a16:creationId xmlns:a16="http://schemas.microsoft.com/office/drawing/2014/main" id="{5C80C75B-5994-4B32-9CB9-2280BB2E15A8}"/>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4" name="TextBox 43">
              <a:hlinkClick r:id="rId2" action="ppaction://hlinksldjump"/>
              <a:extLst>
                <a:ext uri="{FF2B5EF4-FFF2-40B4-BE49-F238E27FC236}">
                  <a16:creationId xmlns:a16="http://schemas.microsoft.com/office/drawing/2014/main" id="{EA22F2BC-3440-482B-86A1-563796C4AC7F}"/>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5" name="Group 44">
            <a:extLst>
              <a:ext uri="{FF2B5EF4-FFF2-40B4-BE49-F238E27FC236}">
                <a16:creationId xmlns:a16="http://schemas.microsoft.com/office/drawing/2014/main" id="{EA705AFD-C9CC-438C-9C98-33768491FE7F}"/>
              </a:ext>
            </a:extLst>
          </p:cNvPr>
          <p:cNvGrpSpPr/>
          <p:nvPr/>
        </p:nvGrpSpPr>
        <p:grpSpPr>
          <a:xfrm>
            <a:off x="10416660" y="3070925"/>
            <a:ext cx="1777939" cy="369332"/>
            <a:chOff x="11080409" y="1358367"/>
            <a:chExt cx="1099260" cy="369332"/>
          </a:xfrm>
          <a:solidFill>
            <a:schemeClr val="accent1">
              <a:lumMod val="50000"/>
            </a:schemeClr>
          </a:solidFill>
        </p:grpSpPr>
        <p:sp>
          <p:nvSpPr>
            <p:cNvPr id="46" name="Freeform 15">
              <a:hlinkClick r:id="rId3" action="ppaction://hlinksldjump"/>
              <a:extLst>
                <a:ext uri="{FF2B5EF4-FFF2-40B4-BE49-F238E27FC236}">
                  <a16:creationId xmlns:a16="http://schemas.microsoft.com/office/drawing/2014/main" id="{F9AA4752-62B6-46CE-B1E8-E1EB36977829}"/>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7" name="TextBox 46">
              <a:hlinkClick r:id="rId3" action="ppaction://hlinksldjump"/>
              <a:extLst>
                <a:ext uri="{FF2B5EF4-FFF2-40B4-BE49-F238E27FC236}">
                  <a16:creationId xmlns:a16="http://schemas.microsoft.com/office/drawing/2014/main" id="{0966FD33-7869-4C04-9635-DAC6534B4BF1}"/>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8" name="Group 47">
            <a:extLst>
              <a:ext uri="{FF2B5EF4-FFF2-40B4-BE49-F238E27FC236}">
                <a16:creationId xmlns:a16="http://schemas.microsoft.com/office/drawing/2014/main" id="{517BEBCF-2CE0-4C5B-97E5-2A954E3E6374}"/>
              </a:ext>
            </a:extLst>
          </p:cNvPr>
          <p:cNvGrpSpPr/>
          <p:nvPr/>
        </p:nvGrpSpPr>
        <p:grpSpPr>
          <a:xfrm>
            <a:off x="10420121" y="3433496"/>
            <a:ext cx="1775337" cy="333270"/>
            <a:chOff x="11089898" y="1366298"/>
            <a:chExt cx="1097651" cy="333270"/>
          </a:xfrm>
          <a:solidFill>
            <a:schemeClr val="accent1">
              <a:lumMod val="50000"/>
            </a:schemeClr>
          </a:solidFill>
        </p:grpSpPr>
        <p:sp>
          <p:nvSpPr>
            <p:cNvPr id="49" name="Freeform 15">
              <a:extLst>
                <a:ext uri="{FF2B5EF4-FFF2-40B4-BE49-F238E27FC236}">
                  <a16:creationId xmlns:a16="http://schemas.microsoft.com/office/drawing/2014/main" id="{1B4C4215-165A-4F0A-A5F2-810AB95BE533}"/>
                </a:ext>
              </a:extLst>
            </p:cNvPr>
            <p:cNvSpPr>
              <a:spLocks/>
            </p:cNvSpPr>
            <p:nvPr/>
          </p:nvSpPr>
          <p:spPr bwMode="auto">
            <a:xfrm>
              <a:off x="11089898" y="1366298"/>
              <a:ext cx="1097651" cy="333270"/>
            </a:xfrm>
            <a:prstGeom prst="rect">
              <a:avLst/>
            </a:prstGeom>
            <a:no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50" name="TextBox 49">
              <a:hlinkClick r:id="rId4" action="ppaction://hlinksldjump"/>
              <a:extLst>
                <a:ext uri="{FF2B5EF4-FFF2-40B4-BE49-F238E27FC236}">
                  <a16:creationId xmlns:a16="http://schemas.microsoft.com/office/drawing/2014/main" id="{8FB4567E-919E-4E16-B923-2AF4B7D72944}"/>
                </a:ext>
              </a:extLst>
            </p:cNvPr>
            <p:cNvSpPr txBox="1"/>
            <p:nvPr/>
          </p:nvSpPr>
          <p:spPr>
            <a:xfrm>
              <a:off x="11096721" y="1433110"/>
              <a:ext cx="1034579" cy="230832"/>
            </a:xfrm>
            <a:prstGeom prst="rect">
              <a:avLst/>
            </a:prstGeom>
            <a:noFill/>
            <a:ln>
              <a:noFill/>
            </a:ln>
          </p:spPr>
          <p:txBody>
            <a:bodyPr wrap="square" rtlCol="0">
              <a:spAutoFit/>
            </a:bodyPr>
            <a:lstStyle/>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51" name="Group 50">
            <a:extLst>
              <a:ext uri="{FF2B5EF4-FFF2-40B4-BE49-F238E27FC236}">
                <a16:creationId xmlns:a16="http://schemas.microsoft.com/office/drawing/2014/main" id="{D9DB9166-C694-4FD3-9788-55F74E947D87}"/>
              </a:ext>
            </a:extLst>
          </p:cNvPr>
          <p:cNvGrpSpPr/>
          <p:nvPr/>
        </p:nvGrpSpPr>
        <p:grpSpPr>
          <a:xfrm>
            <a:off x="10422083" y="3783125"/>
            <a:ext cx="1780089" cy="369332"/>
            <a:chOff x="11085393" y="1339380"/>
            <a:chExt cx="1100589" cy="369332"/>
          </a:xfrm>
          <a:solidFill>
            <a:schemeClr val="accent1">
              <a:lumMod val="50000"/>
            </a:schemeClr>
          </a:solidFill>
        </p:grpSpPr>
        <p:sp>
          <p:nvSpPr>
            <p:cNvPr id="52" name="Freeform 15">
              <a:extLst>
                <a:ext uri="{FF2B5EF4-FFF2-40B4-BE49-F238E27FC236}">
                  <a16:creationId xmlns:a16="http://schemas.microsoft.com/office/drawing/2014/main" id="{0B766282-6212-4138-A0F9-BD272CB4E875}"/>
                </a:ext>
              </a:extLst>
            </p:cNvPr>
            <p:cNvSpPr>
              <a:spLocks/>
            </p:cNvSpPr>
            <p:nvPr/>
          </p:nvSpPr>
          <p:spPr bwMode="auto">
            <a:xfrm>
              <a:off x="11088331" y="1354596"/>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3" name="TextBox 52">
              <a:hlinkClick r:id="rId5" action="ppaction://hlinksldjump"/>
              <a:extLst>
                <a:ext uri="{FF2B5EF4-FFF2-40B4-BE49-F238E27FC236}">
                  <a16:creationId xmlns:a16="http://schemas.microsoft.com/office/drawing/2014/main" id="{3FB5EE62-1FB4-47DA-B068-674ABDDDA27D}"/>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4" name="Group 53">
            <a:extLst>
              <a:ext uri="{FF2B5EF4-FFF2-40B4-BE49-F238E27FC236}">
                <a16:creationId xmlns:a16="http://schemas.microsoft.com/office/drawing/2014/main" id="{CC344ADB-6FCB-42E1-B2BE-4FA6B50CCD90}"/>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5" name="Freeform 15">
              <a:hlinkClick r:id="rId6" action="ppaction://hlinksldjump"/>
              <a:extLst>
                <a:ext uri="{FF2B5EF4-FFF2-40B4-BE49-F238E27FC236}">
                  <a16:creationId xmlns:a16="http://schemas.microsoft.com/office/drawing/2014/main" id="{71E75975-0D44-458D-85CA-9487AF493939}"/>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6" name="TextBox 55">
              <a:hlinkClick r:id="rId6" action="ppaction://hlinksldjump"/>
              <a:extLst>
                <a:ext uri="{FF2B5EF4-FFF2-40B4-BE49-F238E27FC236}">
                  <a16:creationId xmlns:a16="http://schemas.microsoft.com/office/drawing/2014/main" id="{3E7DF291-CB9E-4EE0-98BD-C792C5EB4293}"/>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7" name="Group 56">
            <a:extLst>
              <a:ext uri="{FF2B5EF4-FFF2-40B4-BE49-F238E27FC236}">
                <a16:creationId xmlns:a16="http://schemas.microsoft.com/office/drawing/2014/main" id="{05D55E0B-4961-43EC-9558-BE2172EF5888}"/>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8" name="Freeform 15">
              <a:extLst>
                <a:ext uri="{FF2B5EF4-FFF2-40B4-BE49-F238E27FC236}">
                  <a16:creationId xmlns:a16="http://schemas.microsoft.com/office/drawing/2014/main" id="{DBBFF249-2C8D-472D-9EF0-12CA7F1C0B9F}"/>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9" name="TextBox 58">
              <a:hlinkClick r:id="rId7" action="ppaction://hlinksldjump"/>
              <a:extLst>
                <a:ext uri="{FF2B5EF4-FFF2-40B4-BE49-F238E27FC236}">
                  <a16:creationId xmlns:a16="http://schemas.microsoft.com/office/drawing/2014/main" id="{3BF0A16B-9EEC-4A0C-ADA7-B9CFD347BB0F}"/>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60" name="Group 59">
            <a:extLst>
              <a:ext uri="{FF2B5EF4-FFF2-40B4-BE49-F238E27FC236}">
                <a16:creationId xmlns:a16="http://schemas.microsoft.com/office/drawing/2014/main" id="{F7C47500-6308-40B8-A381-5355986DD97A}"/>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61" name="Freeform 15">
              <a:hlinkClick r:id="rId8" action="ppaction://hlinksldjump"/>
              <a:extLst>
                <a:ext uri="{FF2B5EF4-FFF2-40B4-BE49-F238E27FC236}">
                  <a16:creationId xmlns:a16="http://schemas.microsoft.com/office/drawing/2014/main" id="{91491B8B-9A4F-42F1-A4C0-46E77CE4D589}"/>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2" name="TextBox 61">
              <a:hlinkClick r:id="rId8" action="ppaction://hlinksldjump"/>
              <a:extLst>
                <a:ext uri="{FF2B5EF4-FFF2-40B4-BE49-F238E27FC236}">
                  <a16:creationId xmlns:a16="http://schemas.microsoft.com/office/drawing/2014/main" id="{D1B4A2BE-D600-4341-AD40-EE261857278C}"/>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3" name="Group 62">
            <a:extLst>
              <a:ext uri="{FF2B5EF4-FFF2-40B4-BE49-F238E27FC236}">
                <a16:creationId xmlns:a16="http://schemas.microsoft.com/office/drawing/2014/main" id="{37B60DAE-6AE4-4FFF-B454-769BAD1E2757}"/>
              </a:ext>
            </a:extLst>
          </p:cNvPr>
          <p:cNvGrpSpPr/>
          <p:nvPr/>
        </p:nvGrpSpPr>
        <p:grpSpPr>
          <a:xfrm>
            <a:off x="10426521" y="5342624"/>
            <a:ext cx="1768080" cy="333270"/>
            <a:chOff x="11103440" y="1314782"/>
            <a:chExt cx="1080214" cy="333270"/>
          </a:xfrm>
          <a:solidFill>
            <a:schemeClr val="accent6">
              <a:lumMod val="50000"/>
            </a:schemeClr>
          </a:solidFill>
        </p:grpSpPr>
        <p:sp>
          <p:nvSpPr>
            <p:cNvPr id="64" name="Freeform 15">
              <a:hlinkClick r:id="rId9" action="ppaction://hlinksldjump"/>
              <a:extLst>
                <a:ext uri="{FF2B5EF4-FFF2-40B4-BE49-F238E27FC236}">
                  <a16:creationId xmlns:a16="http://schemas.microsoft.com/office/drawing/2014/main" id="{B657BBAE-DACF-4B71-8ECE-EB4E66295132}"/>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5" name="TextBox 64">
              <a:hlinkClick r:id="rId9" action="ppaction://hlinksldjump"/>
              <a:extLst>
                <a:ext uri="{FF2B5EF4-FFF2-40B4-BE49-F238E27FC236}">
                  <a16:creationId xmlns:a16="http://schemas.microsoft.com/office/drawing/2014/main" id="{A85E9414-D961-4B51-9C1D-9FD7FC688375}"/>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6" name="Group 65">
            <a:extLst>
              <a:ext uri="{FF2B5EF4-FFF2-40B4-BE49-F238E27FC236}">
                <a16:creationId xmlns:a16="http://schemas.microsoft.com/office/drawing/2014/main" id="{6BD0E90A-560F-4FDB-95B7-4357CDD3D3AE}"/>
              </a:ext>
            </a:extLst>
          </p:cNvPr>
          <p:cNvGrpSpPr/>
          <p:nvPr/>
        </p:nvGrpSpPr>
        <p:grpSpPr>
          <a:xfrm>
            <a:off x="10416664" y="2325554"/>
            <a:ext cx="1775336" cy="350168"/>
            <a:chOff x="11088332" y="1385248"/>
            <a:chExt cx="1097651" cy="333270"/>
          </a:xfrm>
          <a:solidFill>
            <a:schemeClr val="accent1">
              <a:lumMod val="50000"/>
            </a:schemeClr>
          </a:solidFill>
        </p:grpSpPr>
        <p:sp>
          <p:nvSpPr>
            <p:cNvPr id="67" name="Freeform 15">
              <a:hlinkClick r:id="rId10" action="ppaction://hlinksldjump"/>
              <a:extLst>
                <a:ext uri="{FF2B5EF4-FFF2-40B4-BE49-F238E27FC236}">
                  <a16:creationId xmlns:a16="http://schemas.microsoft.com/office/drawing/2014/main" id="{BD6172A1-1DEE-4D85-9846-F1D963B345CF}"/>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8" name="TextBox 67">
              <a:hlinkClick r:id="rId10" action="ppaction://hlinksldjump"/>
              <a:extLst>
                <a:ext uri="{FF2B5EF4-FFF2-40B4-BE49-F238E27FC236}">
                  <a16:creationId xmlns:a16="http://schemas.microsoft.com/office/drawing/2014/main" id="{C5CD97C9-B0C4-488C-B027-7E7C73B7DDA9}"/>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pic>
        <p:nvPicPr>
          <p:cNvPr id="2050" name="Picture 2">
            <a:extLst>
              <a:ext uri="{FF2B5EF4-FFF2-40B4-BE49-F238E27FC236}">
                <a16:creationId xmlns:a16="http://schemas.microsoft.com/office/drawing/2014/main" id="{5B3691F8-8820-4781-B80B-87996C8D10E5}"/>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a:stretch/>
        </p:blipFill>
        <p:spPr bwMode="auto">
          <a:xfrm>
            <a:off x="7236003" y="1507467"/>
            <a:ext cx="2773124" cy="4893028"/>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68D0ADA6-9939-46E8-A2CA-EC061F566C1D}"/>
              </a:ext>
            </a:extLst>
          </p:cNvPr>
          <p:cNvSpPr txBox="1"/>
          <p:nvPr/>
        </p:nvSpPr>
        <p:spPr>
          <a:xfrm>
            <a:off x="11709066" y="6473625"/>
            <a:ext cx="230820" cy="246221"/>
          </a:xfrm>
          <a:prstGeom prst="rect">
            <a:avLst/>
          </a:prstGeom>
          <a:noFill/>
        </p:spPr>
        <p:txBody>
          <a:bodyPr wrap="square" rtlCol="0">
            <a:spAutoFit/>
          </a:bodyPr>
          <a:lstStyle/>
          <a:p>
            <a:r>
              <a:rPr lang="nl-NL" sz="1000">
                <a:solidFill>
                  <a:srgbClr val="0E5772"/>
                </a:solidFill>
              </a:rPr>
              <a:t>7</a:t>
            </a:r>
            <a:endParaRPr lang="en-GB" sz="1000">
              <a:solidFill>
                <a:srgbClr val="0E5772"/>
              </a:solidFill>
            </a:endParaRPr>
          </a:p>
        </p:txBody>
      </p:sp>
    </p:spTree>
    <p:extLst>
      <p:ext uri="{BB962C8B-B14F-4D97-AF65-F5344CB8AC3E}">
        <p14:creationId xmlns:p14="http://schemas.microsoft.com/office/powerpoint/2010/main" val="412107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6B8E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6B8EAC"/>
            </a:solidFill>
            <a:ln>
              <a:noFill/>
            </a:ln>
          </p:spPr>
          <p:txBody>
            <a:bodyPr rot="0" vert="horz" wrap="square" lIns="91440" tIns="45720" rIns="91440" bIns="45720" anchor="t" anchorCtr="0" upright="1">
              <a:noAutofit/>
            </a:bodyPr>
            <a:lstStyle/>
            <a:p>
              <a:endParaRPr lang="en-GB" sz="6000"/>
            </a:p>
          </p:txBody>
        </p:sp>
      </p:grpSp>
      <p:sp>
        <p:nvSpPr>
          <p:cNvPr id="9" name="TextBox 8">
            <a:extLst>
              <a:ext uri="{FF2B5EF4-FFF2-40B4-BE49-F238E27FC236}">
                <a16:creationId xmlns:a16="http://schemas.microsoft.com/office/drawing/2014/main" id="{42C828CA-D002-4D65-9494-598076E4A309}"/>
              </a:ext>
            </a:extLst>
          </p:cNvPr>
          <p:cNvSpPr txBox="1"/>
          <p:nvPr/>
        </p:nvSpPr>
        <p:spPr>
          <a:xfrm>
            <a:off x="683423" y="1257315"/>
            <a:ext cx="5578837" cy="385939"/>
          </a:xfrm>
          <a:prstGeom prst="rect">
            <a:avLst/>
          </a:prstGeom>
          <a:noFill/>
        </p:spPr>
        <p:txBody>
          <a:bodyPr wrap="square" rtlCol="0">
            <a:spAutoFit/>
          </a:bodyPr>
          <a:lstStyle/>
          <a:p>
            <a:pPr>
              <a:lnSpc>
                <a:spcPct val="106000"/>
              </a:lnSpc>
              <a:spcAft>
                <a:spcPts val="800"/>
              </a:spcAft>
            </a:pPr>
            <a:r>
              <a:rPr lang="en-GB">
                <a:solidFill>
                  <a:srgbClr val="6B8EAC"/>
                </a:solidFill>
                <a:latin typeface="Lucida Sans Unicode" panose="020B0602030504020204" pitchFamily="34" charset="0"/>
                <a:ea typeface="Calibri" panose="020F0502020204030204" pitchFamily="34" charset="0"/>
                <a:cs typeface="Lucida Sans Unicode" panose="020B0602030504020204" pitchFamily="34" charset="0"/>
              </a:rPr>
              <a:t>D</a:t>
            </a:r>
            <a:r>
              <a:rPr lang="en-GB" sz="1800">
                <a:solidFill>
                  <a:srgbClr val="6B8EAC"/>
                </a:solidFill>
                <a:effectLst/>
                <a:latin typeface="Lucida Sans Unicode" panose="020B0602030504020204" pitchFamily="34" charset="0"/>
                <a:ea typeface="Calibri" panose="020F0502020204030204" pitchFamily="34" charset="0"/>
                <a:cs typeface="Lucida Sans Unicode" panose="020B0602030504020204" pitchFamily="34" charset="0"/>
              </a:rPr>
              <a:t>o’s and don’ts – drawing on practice</a:t>
            </a:r>
          </a:p>
        </p:txBody>
      </p:sp>
      <p:sp>
        <p:nvSpPr>
          <p:cNvPr id="11" name="TextBox 10">
            <a:extLst>
              <a:ext uri="{FF2B5EF4-FFF2-40B4-BE49-F238E27FC236}">
                <a16:creationId xmlns:a16="http://schemas.microsoft.com/office/drawing/2014/main" id="{651C14D4-176A-4E71-BD15-6F35777ED8D8}"/>
              </a:ext>
            </a:extLst>
          </p:cNvPr>
          <p:cNvSpPr txBox="1"/>
          <p:nvPr/>
        </p:nvSpPr>
        <p:spPr>
          <a:xfrm>
            <a:off x="683423" y="1713090"/>
            <a:ext cx="9252000" cy="4680000"/>
          </a:xfrm>
          <a:prstGeom prst="rect">
            <a:avLst/>
          </a:prstGeom>
          <a:noFill/>
        </p:spPr>
        <p:txBody>
          <a:bodyPr wrap="square" numCol="3" spcCol="360000" rtlCol="0">
            <a:spAutoFit/>
          </a:bodyPr>
          <a:lstStyle/>
          <a:p>
            <a:pPr algn="just">
              <a:lnSpc>
                <a:spcPct val="150000"/>
              </a:lnSpc>
            </a:pPr>
            <a:r>
              <a:rPr lang="en-GB" sz="1000">
                <a:latin typeface="Lucida Sans Unicode" panose="020B0602030504020204" pitchFamily="34" charset="0"/>
                <a:cs typeface="Lucida Sans Unicode" panose="020B0602030504020204" pitchFamily="34" charset="0"/>
              </a:rPr>
              <a:t>At the second meeting the Heads of Development discussed their practical experience and drew out a number of do’s and don’ts.</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b="1">
                <a:latin typeface="Lucida Sans Unicode" panose="020B0602030504020204" pitchFamily="34" charset="0"/>
                <a:cs typeface="Lucida Sans Unicode" panose="020B0602030504020204" pitchFamily="34" charset="0"/>
              </a:rPr>
              <a:t>NCEA has a unique position as supporter of processes</a:t>
            </a:r>
          </a:p>
          <a:p>
            <a:pPr algn="just">
              <a:lnSpc>
                <a:spcPct val="150000"/>
              </a:lnSpc>
            </a:pPr>
            <a:r>
              <a:rPr lang="en-GB" sz="1000">
                <a:latin typeface="Lucida Sans Unicode" panose="020B0602030504020204" pitchFamily="34" charset="0"/>
                <a:cs typeface="Lucida Sans Unicode" panose="020B0602030504020204" pitchFamily="34" charset="0"/>
              </a:rPr>
              <a:t>Few organisations are like the NCEA: dedicated to process support as the effectiveness of EA depends not only on technical reviews, but also on complex stakeholder processes required to make technical knowledge relevant to impactful decision-making. It has resources to invest in relationships required to start such processes.</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Tip</a:t>
            </a:r>
            <a:r>
              <a:rPr lang="en-GB" sz="1000">
                <a:latin typeface="Lucida Sans Unicode" panose="020B0602030504020204" pitchFamily="34" charset="0"/>
                <a:cs typeface="Lucida Sans Unicode" panose="020B0602030504020204" pitchFamily="34" charset="0"/>
              </a:rPr>
              <a:t>: Look for synergy with the NCEA where you need to line-up several interdependent stakeholders of important SDGs, even if this is at decentral level (embassies may operate less at that level). </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Tip</a:t>
            </a:r>
            <a:r>
              <a:rPr lang="en-GB" sz="1000">
                <a:latin typeface="Lucida Sans Unicode" panose="020B0602030504020204" pitchFamily="34" charset="0"/>
                <a:cs typeface="Lucida Sans Unicode" panose="020B0602030504020204" pitchFamily="34" charset="0"/>
              </a:rPr>
              <a:t>: Make use of the NCEA’s ‘patience’ to allow enough time for their partners to set their own pace of decision-making, needed for ownership. </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Observation</a:t>
            </a:r>
            <a:r>
              <a:rPr lang="en-GB" sz="1000">
                <a:latin typeface="Lucida Sans Unicode" panose="020B0602030504020204" pitchFamily="34" charset="0"/>
                <a:cs typeface="Lucida Sans Unicode" panose="020B0602030504020204" pitchFamily="34" charset="0"/>
              </a:rPr>
              <a:t>: the NCEA does not fund their partners’ work, making it easier to verify their ownership. Also, it will not continue cooperation with a partner if this ownership is disappointing.  </a:t>
            </a:r>
          </a:p>
          <a:p>
            <a:pPr algn="just">
              <a:lnSpc>
                <a:spcPct val="150000"/>
              </a:lnSpc>
            </a:pPr>
            <a:endParaRPr lang="en-GB" sz="1000" b="1">
              <a:latin typeface="Lucida Sans Unicode" panose="020B0602030504020204" pitchFamily="34" charset="0"/>
              <a:cs typeface="Lucida Sans Unicode" panose="020B0602030504020204" pitchFamily="34" charset="0"/>
            </a:endParaRPr>
          </a:p>
          <a:p>
            <a:pPr algn="just">
              <a:lnSpc>
                <a:spcPct val="150000"/>
              </a:lnSpc>
            </a:pPr>
            <a:r>
              <a:rPr lang="en-GB" sz="1000" b="1">
                <a:latin typeface="Lucida Sans Unicode" panose="020B0602030504020204" pitchFamily="34" charset="0"/>
                <a:cs typeface="Lucida Sans Unicode" panose="020B0602030504020204" pitchFamily="34" charset="0"/>
              </a:rPr>
              <a:t>Compartmentalisation is an issue</a:t>
            </a:r>
          </a:p>
          <a:p>
            <a:pPr algn="just">
              <a:lnSpc>
                <a:spcPct val="150000"/>
              </a:lnSpc>
            </a:pPr>
            <a:r>
              <a:rPr lang="en-GB" sz="1000">
                <a:latin typeface="Lucida Sans Unicode" panose="020B0602030504020204" pitchFamily="34" charset="0"/>
                <a:cs typeface="Lucida Sans Unicode" panose="020B0602030504020204" pitchFamily="34" charset="0"/>
              </a:rPr>
              <a:t>Many programmes are developed with one lead agency, and others are not involved until key decisions have already been made. This is likely to create either resistance in the implementation phase, or a more narrow contribution to SDGs. Multi-actor processes are difficult to manage. A process like EA provides an incentive to do that, and a neutral facilitator may give the actors confidence that it is possible.</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Tip</a:t>
            </a:r>
            <a:r>
              <a:rPr lang="en-GB" sz="1000">
                <a:latin typeface="Lucida Sans Unicode" panose="020B0602030504020204" pitchFamily="34" charset="0"/>
                <a:cs typeface="Lucida Sans Unicode" panose="020B0602030504020204" pitchFamily="34" charset="0"/>
              </a:rPr>
              <a:t>: don’t try to do everything yourself. The embassy does not have the sole responsibility for the realisation of multi actor processes; this also is a responsibility for the contractors. Embassy-focus should be on the political aspects, not on the execution.</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Tip</a:t>
            </a:r>
            <a:r>
              <a:rPr lang="en-GB" sz="1000">
                <a:latin typeface="Lucida Sans Unicode" panose="020B0602030504020204" pitchFamily="34" charset="0"/>
                <a:cs typeface="Lucida Sans Unicode" panose="020B0602030504020204" pitchFamily="34" charset="0"/>
              </a:rPr>
              <a:t>: involve NCEA from the start.</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Observation</a:t>
            </a:r>
            <a:r>
              <a:rPr lang="en-GB" sz="1000">
                <a:latin typeface="Lucida Sans Unicode" panose="020B0602030504020204" pitchFamily="34" charset="0"/>
                <a:cs typeface="Lucida Sans Unicode" panose="020B0602030504020204" pitchFamily="34" charset="0"/>
              </a:rPr>
              <a:t>: compartmentalisation is an issue within Dutch ministries too. </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endParaRPr lang="en-GB" sz="1000">
              <a:latin typeface="Lucida Sans Unicode" panose="020B0602030504020204" pitchFamily="34" charset="0"/>
              <a:cs typeface="Lucida Sans Unicode" panose="020B0602030504020204" pitchFamily="34" charset="0"/>
            </a:endParaRPr>
          </a:p>
        </p:txBody>
      </p:sp>
      <p:sp>
        <p:nvSpPr>
          <p:cNvPr id="10" name="Tekstvak 2">
            <a:extLst>
              <a:ext uri="{FF2B5EF4-FFF2-40B4-BE49-F238E27FC236}">
                <a16:creationId xmlns:a16="http://schemas.microsoft.com/office/drawing/2014/main" id="{4BBB6C31-C85C-4CC0-85AF-FF253BCF4E24}"/>
              </a:ext>
            </a:extLst>
          </p:cNvPr>
          <p:cNvSpPr txBox="1">
            <a:spLocks noChangeArrowheads="1"/>
          </p:cNvSpPr>
          <p:nvPr/>
        </p:nvSpPr>
        <p:spPr bwMode="auto">
          <a:xfrm>
            <a:off x="7073516" y="504647"/>
            <a:ext cx="2758313" cy="574773"/>
          </a:xfrm>
          <a:prstGeom prst="rect">
            <a:avLst/>
          </a:prstGeom>
          <a:solidFill>
            <a:srgbClr val="6B8EAC"/>
          </a:solidFill>
          <a:ln w="9525">
            <a:solidFill>
              <a:schemeClr val="bg1"/>
            </a:solidFill>
            <a:miter lim="800000"/>
            <a:headEnd/>
            <a:tailEnd/>
          </a:ln>
        </p:spPr>
        <p:txBody>
          <a:bodyPr rot="0" vert="horz" wrap="square" lIns="91440" tIns="45720" rIns="91440" bIns="45720" anchor="t" anchorCtr="0">
            <a:spAutoFit/>
          </a:bodyPr>
          <a:lstStyle/>
          <a:p>
            <a:pPr>
              <a:lnSpc>
                <a:spcPct val="106000"/>
              </a:lnSpc>
              <a:spcAft>
                <a:spcPts val="800"/>
              </a:spcAft>
            </a:pPr>
            <a:r>
              <a:rPr lang="en-GB" sz="1000">
                <a:solidFill>
                  <a:schemeClr val="bg1"/>
                </a:solidFill>
                <a:latin typeface="Calibri" panose="020F0502020204030204" pitchFamily="34" charset="0"/>
                <a:ea typeface="Calibri" panose="020F0502020204030204" pitchFamily="34" charset="0"/>
                <a:cs typeface="Arial" panose="020B0604020202020204" pitchFamily="34" charset="0"/>
              </a:rPr>
              <a:t>“</a:t>
            </a:r>
            <a:r>
              <a:rPr lang="en-GB" sz="1000">
                <a:solidFill>
                  <a:schemeClr val="bg1"/>
                </a:solidFill>
                <a:effectLst/>
                <a:latin typeface="Calibri" panose="020F0502020204030204" pitchFamily="34" charset="0"/>
                <a:ea typeface="Calibri" panose="020F0502020204030204" pitchFamily="34" charset="0"/>
                <a:cs typeface="Arial" panose="020B0604020202020204" pitchFamily="34" charset="0"/>
              </a:rPr>
              <a:t>Environmental and Social Assessment is an effective coordinating framework for multi-actor processes.” (a head of development cooperation)</a:t>
            </a:r>
          </a:p>
        </p:txBody>
      </p:sp>
      <p:sp>
        <p:nvSpPr>
          <p:cNvPr id="37" name="TextBox 36">
            <a:extLst>
              <a:ext uri="{FF2B5EF4-FFF2-40B4-BE49-F238E27FC236}">
                <a16:creationId xmlns:a16="http://schemas.microsoft.com/office/drawing/2014/main" id="{BDEA4595-1B47-4877-8D28-DEDB68C5D59D}"/>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sp>
        <p:nvSpPr>
          <p:cNvPr id="41" name="Arrow: Right 40">
            <a:hlinkClick r:id="" action="ppaction://hlinkshowjump?jump=nextslide"/>
            <a:extLst>
              <a:ext uri="{FF2B5EF4-FFF2-40B4-BE49-F238E27FC236}">
                <a16:creationId xmlns:a16="http://schemas.microsoft.com/office/drawing/2014/main" id="{57EC440E-323A-4788-A348-1CBE980E802E}"/>
              </a:ext>
            </a:extLst>
          </p:cNvPr>
          <p:cNvSpPr/>
          <p:nvPr/>
        </p:nvSpPr>
        <p:spPr>
          <a:xfrm>
            <a:off x="7701187" y="6131246"/>
            <a:ext cx="2130642" cy="523688"/>
          </a:xfrm>
          <a:prstGeom prst="rightArrow">
            <a:avLst/>
          </a:prstGeom>
          <a:solidFill>
            <a:schemeClr val="bg1"/>
          </a:solidFill>
          <a:ln>
            <a:solidFill>
              <a:srgbClr val="0E5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a:solidFill>
                  <a:srgbClr val="0E5772"/>
                </a:solidFill>
              </a:rPr>
              <a:t>Continue -  Do’s and don’ts</a:t>
            </a:r>
            <a:endParaRPr lang="en-GB" sz="1200">
              <a:solidFill>
                <a:srgbClr val="0E5772"/>
              </a:solidFill>
            </a:endParaRPr>
          </a:p>
        </p:txBody>
      </p:sp>
      <p:grpSp>
        <p:nvGrpSpPr>
          <p:cNvPr id="42" name="Group 41">
            <a:extLst>
              <a:ext uri="{FF2B5EF4-FFF2-40B4-BE49-F238E27FC236}">
                <a16:creationId xmlns:a16="http://schemas.microsoft.com/office/drawing/2014/main" id="{2BB29D2B-9B4D-436D-ACCE-F89166F6255A}"/>
              </a:ext>
            </a:extLst>
          </p:cNvPr>
          <p:cNvGrpSpPr/>
          <p:nvPr/>
        </p:nvGrpSpPr>
        <p:grpSpPr>
          <a:xfrm>
            <a:off x="10416664" y="2705684"/>
            <a:ext cx="1775336" cy="350168"/>
            <a:chOff x="11088332" y="1385248"/>
            <a:chExt cx="1097651" cy="333270"/>
          </a:xfrm>
          <a:solidFill>
            <a:schemeClr val="accent1">
              <a:lumMod val="50000"/>
            </a:schemeClr>
          </a:solidFill>
        </p:grpSpPr>
        <p:sp>
          <p:nvSpPr>
            <p:cNvPr id="43" name="Freeform 15">
              <a:hlinkClick r:id="rId2" action="ppaction://hlinksldjump"/>
              <a:extLst>
                <a:ext uri="{FF2B5EF4-FFF2-40B4-BE49-F238E27FC236}">
                  <a16:creationId xmlns:a16="http://schemas.microsoft.com/office/drawing/2014/main" id="{4D62DC35-5E91-4308-8CB4-0CAF5D5BE747}"/>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4" name="TextBox 43">
              <a:hlinkClick r:id="rId2" action="ppaction://hlinksldjump"/>
              <a:extLst>
                <a:ext uri="{FF2B5EF4-FFF2-40B4-BE49-F238E27FC236}">
                  <a16:creationId xmlns:a16="http://schemas.microsoft.com/office/drawing/2014/main" id="{D80996FE-EEEB-4C13-A10C-D9BE0D3F8DCC}"/>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5" name="Group 44">
            <a:extLst>
              <a:ext uri="{FF2B5EF4-FFF2-40B4-BE49-F238E27FC236}">
                <a16:creationId xmlns:a16="http://schemas.microsoft.com/office/drawing/2014/main" id="{C5B60EDB-87B8-423F-9C96-5291A1C1DF70}"/>
              </a:ext>
            </a:extLst>
          </p:cNvPr>
          <p:cNvGrpSpPr/>
          <p:nvPr/>
        </p:nvGrpSpPr>
        <p:grpSpPr>
          <a:xfrm>
            <a:off x="10416660" y="3070925"/>
            <a:ext cx="1777939" cy="369332"/>
            <a:chOff x="11080409" y="1358367"/>
            <a:chExt cx="1099260" cy="369332"/>
          </a:xfrm>
          <a:solidFill>
            <a:schemeClr val="accent1">
              <a:lumMod val="50000"/>
            </a:schemeClr>
          </a:solidFill>
        </p:grpSpPr>
        <p:sp>
          <p:nvSpPr>
            <p:cNvPr id="46" name="Freeform 15">
              <a:hlinkClick r:id="rId3" action="ppaction://hlinksldjump"/>
              <a:extLst>
                <a:ext uri="{FF2B5EF4-FFF2-40B4-BE49-F238E27FC236}">
                  <a16:creationId xmlns:a16="http://schemas.microsoft.com/office/drawing/2014/main" id="{5E31724A-91E7-45EB-9485-809648B9A94D}"/>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7" name="TextBox 46">
              <a:hlinkClick r:id="rId3" action="ppaction://hlinksldjump"/>
              <a:extLst>
                <a:ext uri="{FF2B5EF4-FFF2-40B4-BE49-F238E27FC236}">
                  <a16:creationId xmlns:a16="http://schemas.microsoft.com/office/drawing/2014/main" id="{24030BBE-1D4D-4501-BE33-ECF4B8ED6341}"/>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8" name="Group 47">
            <a:extLst>
              <a:ext uri="{FF2B5EF4-FFF2-40B4-BE49-F238E27FC236}">
                <a16:creationId xmlns:a16="http://schemas.microsoft.com/office/drawing/2014/main" id="{BB2D9360-DEDD-4D49-A9EC-5EB29C839259}"/>
              </a:ext>
            </a:extLst>
          </p:cNvPr>
          <p:cNvGrpSpPr/>
          <p:nvPr/>
        </p:nvGrpSpPr>
        <p:grpSpPr>
          <a:xfrm>
            <a:off x="10420121" y="3433496"/>
            <a:ext cx="1775337" cy="333270"/>
            <a:chOff x="11089898" y="1366298"/>
            <a:chExt cx="1097651" cy="333270"/>
          </a:xfrm>
          <a:solidFill>
            <a:schemeClr val="accent1">
              <a:lumMod val="50000"/>
            </a:schemeClr>
          </a:solidFill>
        </p:grpSpPr>
        <p:sp>
          <p:nvSpPr>
            <p:cNvPr id="49" name="Freeform 15">
              <a:extLst>
                <a:ext uri="{FF2B5EF4-FFF2-40B4-BE49-F238E27FC236}">
                  <a16:creationId xmlns:a16="http://schemas.microsoft.com/office/drawing/2014/main" id="{F7DC77A3-C432-4BAC-A881-24C7464AE3A8}"/>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0" name="TextBox 49">
              <a:hlinkClick r:id="rId4" action="ppaction://hlinksldjump"/>
              <a:extLst>
                <a:ext uri="{FF2B5EF4-FFF2-40B4-BE49-F238E27FC236}">
                  <a16:creationId xmlns:a16="http://schemas.microsoft.com/office/drawing/2014/main" id="{E77792FA-5C64-448D-B07F-D01BFADBFAFE}"/>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51" name="Group 50">
            <a:extLst>
              <a:ext uri="{FF2B5EF4-FFF2-40B4-BE49-F238E27FC236}">
                <a16:creationId xmlns:a16="http://schemas.microsoft.com/office/drawing/2014/main" id="{30DA77EA-F789-4402-9364-ED86B219ED51}"/>
              </a:ext>
            </a:extLst>
          </p:cNvPr>
          <p:cNvGrpSpPr/>
          <p:nvPr/>
        </p:nvGrpSpPr>
        <p:grpSpPr>
          <a:xfrm>
            <a:off x="10422083" y="3783125"/>
            <a:ext cx="1780089" cy="369332"/>
            <a:chOff x="11085393" y="1339380"/>
            <a:chExt cx="1100589" cy="369332"/>
          </a:xfrm>
          <a:solidFill>
            <a:schemeClr val="accent1">
              <a:lumMod val="50000"/>
            </a:schemeClr>
          </a:solidFill>
        </p:grpSpPr>
        <p:sp>
          <p:nvSpPr>
            <p:cNvPr id="52" name="Freeform 15">
              <a:extLst>
                <a:ext uri="{FF2B5EF4-FFF2-40B4-BE49-F238E27FC236}">
                  <a16:creationId xmlns:a16="http://schemas.microsoft.com/office/drawing/2014/main" id="{B2B91EF6-A165-46FE-82C9-CCF5C89841C4}"/>
                </a:ext>
              </a:extLst>
            </p:cNvPr>
            <p:cNvSpPr>
              <a:spLocks/>
            </p:cNvSpPr>
            <p:nvPr/>
          </p:nvSpPr>
          <p:spPr bwMode="auto">
            <a:xfrm>
              <a:off x="11088331" y="1354596"/>
              <a:ext cx="1097651" cy="333270"/>
            </a:xfrm>
            <a:prstGeom prst="rect">
              <a:avLst/>
            </a:prstGeom>
            <a:no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53" name="TextBox 52">
              <a:hlinkClick r:id="rId5" action="ppaction://hlinksldjump"/>
              <a:extLst>
                <a:ext uri="{FF2B5EF4-FFF2-40B4-BE49-F238E27FC236}">
                  <a16:creationId xmlns:a16="http://schemas.microsoft.com/office/drawing/2014/main" id="{6B14546A-61DC-44D8-84FB-A5CC4B268673}"/>
                </a:ext>
              </a:extLst>
            </p:cNvPr>
            <p:cNvSpPr txBox="1"/>
            <p:nvPr/>
          </p:nvSpPr>
          <p:spPr>
            <a:xfrm>
              <a:off x="11085393" y="1339380"/>
              <a:ext cx="1045799" cy="369332"/>
            </a:xfrm>
            <a:prstGeom prst="rect">
              <a:avLst/>
            </a:prstGeom>
            <a:noFill/>
            <a:ln>
              <a:noFill/>
            </a:ln>
          </p:spPr>
          <p:txBody>
            <a:bodyPr wrap="square" rtlCol="0">
              <a:spAutoFit/>
            </a:bodyPr>
            <a:lstStyle/>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4" name="Group 53">
            <a:extLst>
              <a:ext uri="{FF2B5EF4-FFF2-40B4-BE49-F238E27FC236}">
                <a16:creationId xmlns:a16="http://schemas.microsoft.com/office/drawing/2014/main" id="{565399F4-D995-47E8-8D5E-2267543319AF}"/>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5" name="Freeform 15">
              <a:hlinkClick r:id="rId6" action="ppaction://hlinksldjump"/>
              <a:extLst>
                <a:ext uri="{FF2B5EF4-FFF2-40B4-BE49-F238E27FC236}">
                  <a16:creationId xmlns:a16="http://schemas.microsoft.com/office/drawing/2014/main" id="{1B8D2987-8D3D-4926-AE53-95B87DD9D91C}"/>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6" name="TextBox 55">
              <a:hlinkClick r:id="rId6" action="ppaction://hlinksldjump"/>
              <a:extLst>
                <a:ext uri="{FF2B5EF4-FFF2-40B4-BE49-F238E27FC236}">
                  <a16:creationId xmlns:a16="http://schemas.microsoft.com/office/drawing/2014/main" id="{9A3C8414-04C9-4A5A-AE6C-C62049B3D2C4}"/>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7" name="Group 56">
            <a:extLst>
              <a:ext uri="{FF2B5EF4-FFF2-40B4-BE49-F238E27FC236}">
                <a16:creationId xmlns:a16="http://schemas.microsoft.com/office/drawing/2014/main" id="{C48DCA8B-FD8A-4E34-A261-2BB9BC86F33D}"/>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8" name="Freeform 15">
              <a:extLst>
                <a:ext uri="{FF2B5EF4-FFF2-40B4-BE49-F238E27FC236}">
                  <a16:creationId xmlns:a16="http://schemas.microsoft.com/office/drawing/2014/main" id="{2DC713AA-F681-47FD-9B06-C0F2A857EF31}"/>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9" name="TextBox 58">
              <a:hlinkClick r:id="rId7" action="ppaction://hlinksldjump"/>
              <a:extLst>
                <a:ext uri="{FF2B5EF4-FFF2-40B4-BE49-F238E27FC236}">
                  <a16:creationId xmlns:a16="http://schemas.microsoft.com/office/drawing/2014/main" id="{F48C91B7-5529-431E-93AF-3B5351C74D73}"/>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60" name="Group 59">
            <a:extLst>
              <a:ext uri="{FF2B5EF4-FFF2-40B4-BE49-F238E27FC236}">
                <a16:creationId xmlns:a16="http://schemas.microsoft.com/office/drawing/2014/main" id="{81494FD7-A8AC-47F8-AD2F-E7A16CC9A0FA}"/>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61" name="Freeform 15">
              <a:hlinkClick r:id="rId8" action="ppaction://hlinksldjump"/>
              <a:extLst>
                <a:ext uri="{FF2B5EF4-FFF2-40B4-BE49-F238E27FC236}">
                  <a16:creationId xmlns:a16="http://schemas.microsoft.com/office/drawing/2014/main" id="{BD1FAB81-4E5E-4E9B-AD6F-CB2D804D26D2}"/>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2" name="TextBox 61">
              <a:hlinkClick r:id="rId8" action="ppaction://hlinksldjump"/>
              <a:extLst>
                <a:ext uri="{FF2B5EF4-FFF2-40B4-BE49-F238E27FC236}">
                  <a16:creationId xmlns:a16="http://schemas.microsoft.com/office/drawing/2014/main" id="{F0CD145F-19CD-47F0-806D-FA811311864A}"/>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3" name="Group 62">
            <a:extLst>
              <a:ext uri="{FF2B5EF4-FFF2-40B4-BE49-F238E27FC236}">
                <a16:creationId xmlns:a16="http://schemas.microsoft.com/office/drawing/2014/main" id="{EC8C4B58-3A92-4B66-BF45-48CF624ED9AD}"/>
              </a:ext>
            </a:extLst>
          </p:cNvPr>
          <p:cNvGrpSpPr/>
          <p:nvPr/>
        </p:nvGrpSpPr>
        <p:grpSpPr>
          <a:xfrm>
            <a:off x="10426521" y="5342624"/>
            <a:ext cx="1768080" cy="333270"/>
            <a:chOff x="11103440" y="1314782"/>
            <a:chExt cx="1080214" cy="333270"/>
          </a:xfrm>
          <a:solidFill>
            <a:schemeClr val="accent6">
              <a:lumMod val="50000"/>
            </a:schemeClr>
          </a:solidFill>
        </p:grpSpPr>
        <p:sp>
          <p:nvSpPr>
            <p:cNvPr id="64" name="Freeform 15">
              <a:hlinkClick r:id="rId9" action="ppaction://hlinksldjump"/>
              <a:extLst>
                <a:ext uri="{FF2B5EF4-FFF2-40B4-BE49-F238E27FC236}">
                  <a16:creationId xmlns:a16="http://schemas.microsoft.com/office/drawing/2014/main" id="{D8D281A0-0BEF-43CC-9D1C-0DE141DA52C5}"/>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5" name="TextBox 64">
              <a:hlinkClick r:id="rId9" action="ppaction://hlinksldjump"/>
              <a:extLst>
                <a:ext uri="{FF2B5EF4-FFF2-40B4-BE49-F238E27FC236}">
                  <a16:creationId xmlns:a16="http://schemas.microsoft.com/office/drawing/2014/main" id="{6D90E449-A718-492F-A123-610CDAE41E90}"/>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6" name="Group 65">
            <a:extLst>
              <a:ext uri="{FF2B5EF4-FFF2-40B4-BE49-F238E27FC236}">
                <a16:creationId xmlns:a16="http://schemas.microsoft.com/office/drawing/2014/main" id="{A31FD37C-2FA3-4E23-923D-07EDC37892FA}"/>
              </a:ext>
            </a:extLst>
          </p:cNvPr>
          <p:cNvGrpSpPr/>
          <p:nvPr/>
        </p:nvGrpSpPr>
        <p:grpSpPr>
          <a:xfrm>
            <a:off x="10416664" y="2325554"/>
            <a:ext cx="1775336" cy="350168"/>
            <a:chOff x="11088332" y="1385248"/>
            <a:chExt cx="1097651" cy="333270"/>
          </a:xfrm>
          <a:solidFill>
            <a:schemeClr val="accent1">
              <a:lumMod val="50000"/>
            </a:schemeClr>
          </a:solidFill>
        </p:grpSpPr>
        <p:sp>
          <p:nvSpPr>
            <p:cNvPr id="67" name="Freeform 15">
              <a:hlinkClick r:id="rId10" action="ppaction://hlinksldjump"/>
              <a:extLst>
                <a:ext uri="{FF2B5EF4-FFF2-40B4-BE49-F238E27FC236}">
                  <a16:creationId xmlns:a16="http://schemas.microsoft.com/office/drawing/2014/main" id="{E41275E0-DD45-4E90-A556-6C7F5E5B3127}"/>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8" name="TextBox 67">
              <a:hlinkClick r:id="rId10" action="ppaction://hlinksldjump"/>
              <a:extLst>
                <a:ext uri="{FF2B5EF4-FFF2-40B4-BE49-F238E27FC236}">
                  <a16:creationId xmlns:a16="http://schemas.microsoft.com/office/drawing/2014/main" id="{C02870AD-8F7F-4F2E-97F0-14805D0A99DA}"/>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38" name="TextBox 37">
            <a:extLst>
              <a:ext uri="{FF2B5EF4-FFF2-40B4-BE49-F238E27FC236}">
                <a16:creationId xmlns:a16="http://schemas.microsoft.com/office/drawing/2014/main" id="{C99E6174-2C98-4C93-BA89-7CF1838332D6}"/>
              </a:ext>
            </a:extLst>
          </p:cNvPr>
          <p:cNvSpPr txBox="1"/>
          <p:nvPr/>
        </p:nvSpPr>
        <p:spPr>
          <a:xfrm>
            <a:off x="11709066" y="6473625"/>
            <a:ext cx="230820" cy="246221"/>
          </a:xfrm>
          <a:prstGeom prst="rect">
            <a:avLst/>
          </a:prstGeom>
          <a:noFill/>
        </p:spPr>
        <p:txBody>
          <a:bodyPr wrap="square" rtlCol="0">
            <a:spAutoFit/>
          </a:bodyPr>
          <a:lstStyle/>
          <a:p>
            <a:r>
              <a:rPr lang="nl-NL" sz="1000">
                <a:solidFill>
                  <a:srgbClr val="0E5772"/>
                </a:solidFill>
              </a:rPr>
              <a:t>8</a:t>
            </a:r>
            <a:endParaRPr lang="en-GB" sz="1000">
              <a:solidFill>
                <a:srgbClr val="0E5772"/>
              </a:solidFill>
            </a:endParaRPr>
          </a:p>
        </p:txBody>
      </p:sp>
    </p:spTree>
    <p:extLst>
      <p:ext uri="{BB962C8B-B14F-4D97-AF65-F5344CB8AC3E}">
        <p14:creationId xmlns:p14="http://schemas.microsoft.com/office/powerpoint/2010/main" val="1515124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68DBA5-B5A4-48B5-A76A-8EE25B6FFDA2}"/>
              </a:ext>
            </a:extLst>
          </p:cNvPr>
          <p:cNvGrpSpPr>
            <a:grpSpLocks noChangeAspect="1"/>
          </p:cNvGrpSpPr>
          <p:nvPr/>
        </p:nvGrpSpPr>
        <p:grpSpPr>
          <a:xfrm>
            <a:off x="624000" y="176910"/>
            <a:ext cx="11568000" cy="655475"/>
            <a:chOff x="1218401" y="459715"/>
            <a:chExt cx="18580898" cy="1112875"/>
          </a:xfrm>
        </p:grpSpPr>
        <p:sp>
          <p:nvSpPr>
            <p:cNvPr id="5" name="Freeform 15">
              <a:extLst>
                <a:ext uri="{FF2B5EF4-FFF2-40B4-BE49-F238E27FC236}">
                  <a16:creationId xmlns:a16="http://schemas.microsoft.com/office/drawing/2014/main" id="{31FFFEA8-2E2C-480E-BC39-CBE06F646E60}"/>
                </a:ext>
              </a:extLst>
            </p:cNvPr>
            <p:cNvSpPr>
              <a:spLocks/>
            </p:cNvSpPr>
            <p:nvPr/>
          </p:nvSpPr>
          <p:spPr bwMode="auto">
            <a:xfrm>
              <a:off x="1218401" y="459715"/>
              <a:ext cx="18580898" cy="1112875"/>
            </a:xfrm>
            <a:custGeom>
              <a:avLst/>
              <a:gdLst>
                <a:gd name="T0" fmla="*/ 341 w 10493"/>
                <a:gd name="T1" fmla="*/ 0 h 680"/>
                <a:gd name="T2" fmla="*/ 0 w 10493"/>
                <a:gd name="T3" fmla="*/ 340 h 680"/>
                <a:gd name="T4" fmla="*/ 0 w 10493"/>
                <a:gd name="T5" fmla="*/ 680 h 680"/>
                <a:gd name="T6" fmla="*/ 10493 w 10493"/>
                <a:gd name="T7" fmla="*/ 680 h 680"/>
                <a:gd name="T8" fmla="*/ 10493 w 10493"/>
                <a:gd name="T9" fmla="*/ 0 h 680"/>
                <a:gd name="T10" fmla="*/ 341 w 10493"/>
                <a:gd name="T11" fmla="*/ 0 h 680"/>
              </a:gdLst>
              <a:ahLst/>
              <a:cxnLst>
                <a:cxn ang="0">
                  <a:pos x="T0" y="T1"/>
                </a:cxn>
                <a:cxn ang="0">
                  <a:pos x="T2" y="T3"/>
                </a:cxn>
                <a:cxn ang="0">
                  <a:pos x="T4" y="T5"/>
                </a:cxn>
                <a:cxn ang="0">
                  <a:pos x="T6" y="T7"/>
                </a:cxn>
                <a:cxn ang="0">
                  <a:pos x="T8" y="T9"/>
                </a:cxn>
                <a:cxn ang="0">
                  <a:pos x="T10" y="T11"/>
                </a:cxn>
              </a:cxnLst>
              <a:rect l="0" t="0" r="r" b="b"/>
              <a:pathLst>
                <a:path w="10493" h="680">
                  <a:moveTo>
                    <a:pt x="341" y="0"/>
                  </a:moveTo>
                  <a:lnTo>
                    <a:pt x="0" y="340"/>
                  </a:lnTo>
                  <a:lnTo>
                    <a:pt x="0" y="680"/>
                  </a:lnTo>
                  <a:lnTo>
                    <a:pt x="10493" y="680"/>
                  </a:lnTo>
                  <a:lnTo>
                    <a:pt x="10493" y="0"/>
                  </a:lnTo>
                  <a:lnTo>
                    <a:pt x="341" y="0"/>
                  </a:lnTo>
                  <a:close/>
                </a:path>
              </a:pathLst>
            </a:custGeom>
            <a:solidFill>
              <a:srgbClr val="6B8E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4">
              <a:extLst>
                <a:ext uri="{FF2B5EF4-FFF2-40B4-BE49-F238E27FC236}">
                  <a16:creationId xmlns:a16="http://schemas.microsoft.com/office/drawing/2014/main" id="{AEBE277E-780D-414B-822A-7FB9F785D9C3}"/>
                </a:ext>
              </a:extLst>
            </p:cNvPr>
            <p:cNvSpPr>
              <a:spLocks/>
            </p:cNvSpPr>
            <p:nvPr/>
          </p:nvSpPr>
          <p:spPr bwMode="auto">
            <a:xfrm>
              <a:off x="2122785" y="908311"/>
              <a:ext cx="504057" cy="659543"/>
            </a:xfrm>
            <a:custGeom>
              <a:avLst/>
              <a:gdLst>
                <a:gd name="T0" fmla="*/ 523 w 523"/>
                <a:gd name="T1" fmla="*/ 535 h 649"/>
                <a:gd name="T2" fmla="*/ 456 w 523"/>
                <a:gd name="T3" fmla="*/ 389 h 649"/>
                <a:gd name="T4" fmla="*/ 481 w 523"/>
                <a:gd name="T5" fmla="*/ 369 h 649"/>
                <a:gd name="T6" fmla="*/ 523 w 523"/>
                <a:gd name="T7" fmla="*/ 265 h 649"/>
                <a:gd name="T8" fmla="*/ 471 w 523"/>
                <a:gd name="T9" fmla="*/ 139 h 649"/>
                <a:gd name="T10" fmla="*/ 523 w 523"/>
                <a:gd name="T11" fmla="*/ 121 h 649"/>
                <a:gd name="T12" fmla="*/ 490 w 523"/>
                <a:gd name="T13" fmla="*/ 0 h 649"/>
                <a:gd name="T14" fmla="*/ 358 w 523"/>
                <a:gd name="T15" fmla="*/ 19 h 649"/>
                <a:gd name="T16" fmla="*/ 0 w 523"/>
                <a:gd name="T17" fmla="*/ 19 h 649"/>
                <a:gd name="T18" fmla="*/ 0 w 523"/>
                <a:gd name="T19" fmla="*/ 150 h 649"/>
                <a:gd name="T20" fmla="*/ 374 w 523"/>
                <a:gd name="T21" fmla="*/ 150 h 649"/>
                <a:gd name="T22" fmla="*/ 414 w 523"/>
                <a:gd name="T23" fmla="*/ 239 h 649"/>
                <a:gd name="T24" fmla="*/ 334 w 523"/>
                <a:gd name="T25" fmla="*/ 285 h 649"/>
                <a:gd name="T26" fmla="*/ 0 w 523"/>
                <a:gd name="T27" fmla="*/ 285 h 649"/>
                <a:gd name="T28" fmla="*/ 0 w 523"/>
                <a:gd name="T29" fmla="*/ 412 h 649"/>
                <a:gd name="T30" fmla="*/ 369 w 523"/>
                <a:gd name="T31" fmla="*/ 412 h 649"/>
                <a:gd name="T32" fmla="*/ 412 w 523"/>
                <a:gd name="T33" fmla="*/ 501 h 649"/>
                <a:gd name="T34" fmla="*/ 339 w 523"/>
                <a:gd name="T35" fmla="*/ 544 h 649"/>
                <a:gd name="T36" fmla="*/ 0 w 523"/>
                <a:gd name="T37" fmla="*/ 544 h 649"/>
                <a:gd name="T38" fmla="*/ 0 w 523"/>
                <a:gd name="T39" fmla="*/ 649 h 649"/>
                <a:gd name="T40" fmla="*/ 477 w 523"/>
                <a:gd name="T41" fmla="*/ 649 h 649"/>
                <a:gd name="T42" fmla="*/ 491 w 523"/>
                <a:gd name="T43" fmla="*/ 636 h 649"/>
                <a:gd name="T44" fmla="*/ 523 w 523"/>
                <a:gd name="T45" fmla="*/ 535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3" h="649">
                  <a:moveTo>
                    <a:pt x="523" y="535"/>
                  </a:moveTo>
                  <a:cubicBezTo>
                    <a:pt x="523" y="478"/>
                    <a:pt x="504" y="436"/>
                    <a:pt x="456" y="389"/>
                  </a:cubicBezTo>
                  <a:cubicBezTo>
                    <a:pt x="465" y="383"/>
                    <a:pt x="474" y="376"/>
                    <a:pt x="481" y="369"/>
                  </a:cubicBezTo>
                  <a:cubicBezTo>
                    <a:pt x="509" y="342"/>
                    <a:pt x="523" y="307"/>
                    <a:pt x="523" y="265"/>
                  </a:cubicBezTo>
                  <a:cubicBezTo>
                    <a:pt x="523" y="217"/>
                    <a:pt x="505" y="174"/>
                    <a:pt x="471" y="139"/>
                  </a:cubicBezTo>
                  <a:cubicBezTo>
                    <a:pt x="497" y="134"/>
                    <a:pt x="509" y="130"/>
                    <a:pt x="523" y="121"/>
                  </a:cubicBezTo>
                  <a:cubicBezTo>
                    <a:pt x="490" y="0"/>
                    <a:pt x="490" y="0"/>
                    <a:pt x="490" y="0"/>
                  </a:cubicBezTo>
                  <a:cubicBezTo>
                    <a:pt x="465" y="14"/>
                    <a:pt x="433" y="19"/>
                    <a:pt x="358" y="19"/>
                  </a:cubicBezTo>
                  <a:cubicBezTo>
                    <a:pt x="0" y="19"/>
                    <a:pt x="0" y="19"/>
                    <a:pt x="0" y="19"/>
                  </a:cubicBezTo>
                  <a:cubicBezTo>
                    <a:pt x="0" y="150"/>
                    <a:pt x="0" y="150"/>
                    <a:pt x="0" y="150"/>
                  </a:cubicBezTo>
                  <a:cubicBezTo>
                    <a:pt x="374" y="150"/>
                    <a:pt x="374" y="150"/>
                    <a:pt x="374" y="150"/>
                  </a:cubicBezTo>
                  <a:cubicBezTo>
                    <a:pt x="400" y="179"/>
                    <a:pt x="414" y="213"/>
                    <a:pt x="414" y="239"/>
                  </a:cubicBezTo>
                  <a:cubicBezTo>
                    <a:pt x="414" y="276"/>
                    <a:pt x="398" y="285"/>
                    <a:pt x="334" y="285"/>
                  </a:cubicBezTo>
                  <a:cubicBezTo>
                    <a:pt x="0" y="285"/>
                    <a:pt x="0" y="285"/>
                    <a:pt x="0" y="285"/>
                  </a:cubicBezTo>
                  <a:cubicBezTo>
                    <a:pt x="0" y="412"/>
                    <a:pt x="0" y="412"/>
                    <a:pt x="0" y="412"/>
                  </a:cubicBezTo>
                  <a:cubicBezTo>
                    <a:pt x="369" y="412"/>
                    <a:pt x="369" y="412"/>
                    <a:pt x="369" y="412"/>
                  </a:cubicBezTo>
                  <a:cubicBezTo>
                    <a:pt x="395" y="441"/>
                    <a:pt x="412" y="476"/>
                    <a:pt x="412" y="501"/>
                  </a:cubicBezTo>
                  <a:cubicBezTo>
                    <a:pt x="412" y="537"/>
                    <a:pt x="400" y="544"/>
                    <a:pt x="339" y="544"/>
                  </a:cubicBezTo>
                  <a:cubicBezTo>
                    <a:pt x="0" y="544"/>
                    <a:pt x="0" y="544"/>
                    <a:pt x="0" y="544"/>
                  </a:cubicBezTo>
                  <a:cubicBezTo>
                    <a:pt x="0" y="649"/>
                    <a:pt x="0" y="649"/>
                    <a:pt x="0" y="649"/>
                  </a:cubicBezTo>
                  <a:cubicBezTo>
                    <a:pt x="477" y="649"/>
                    <a:pt x="477" y="649"/>
                    <a:pt x="477" y="649"/>
                  </a:cubicBezTo>
                  <a:cubicBezTo>
                    <a:pt x="482" y="645"/>
                    <a:pt x="486" y="641"/>
                    <a:pt x="491" y="636"/>
                  </a:cubicBezTo>
                  <a:cubicBezTo>
                    <a:pt x="511" y="613"/>
                    <a:pt x="523" y="575"/>
                    <a:pt x="523" y="535"/>
                  </a:cubicBezTo>
                  <a:close/>
                </a:path>
              </a:pathLst>
            </a:custGeom>
            <a:solidFill>
              <a:srgbClr val="6B8EAC"/>
            </a:solidFill>
            <a:ln>
              <a:noFill/>
            </a:ln>
          </p:spPr>
          <p:txBody>
            <a:bodyPr rot="0" vert="horz" wrap="square" lIns="91440" tIns="45720" rIns="91440" bIns="45720" anchor="t" anchorCtr="0" upright="1">
              <a:noAutofit/>
            </a:bodyPr>
            <a:lstStyle/>
            <a:p>
              <a:endParaRPr lang="en-GB" sz="6000"/>
            </a:p>
          </p:txBody>
        </p:sp>
      </p:grpSp>
      <p:sp>
        <p:nvSpPr>
          <p:cNvPr id="11" name="TextBox 10">
            <a:extLst>
              <a:ext uri="{FF2B5EF4-FFF2-40B4-BE49-F238E27FC236}">
                <a16:creationId xmlns:a16="http://schemas.microsoft.com/office/drawing/2014/main" id="{651C14D4-176A-4E71-BD15-6F35777ED8D8}"/>
              </a:ext>
            </a:extLst>
          </p:cNvPr>
          <p:cNvSpPr txBox="1"/>
          <p:nvPr/>
        </p:nvSpPr>
        <p:spPr>
          <a:xfrm>
            <a:off x="683423" y="1713090"/>
            <a:ext cx="9252000" cy="4680000"/>
          </a:xfrm>
          <a:prstGeom prst="rect">
            <a:avLst/>
          </a:prstGeom>
          <a:noFill/>
        </p:spPr>
        <p:txBody>
          <a:bodyPr wrap="square" numCol="3" spcCol="360000" rtlCol="0">
            <a:spAutoFit/>
          </a:bodyPr>
          <a:lstStyle/>
          <a:p>
            <a:pPr algn="just">
              <a:lnSpc>
                <a:spcPct val="150000"/>
              </a:lnSpc>
            </a:pPr>
            <a:r>
              <a:rPr lang="en-GB" sz="1000" b="1">
                <a:latin typeface="Lucida Sans Unicode" panose="020B0602030504020204" pitchFamily="34" charset="0"/>
                <a:cs typeface="Lucida Sans Unicode" panose="020B0602030504020204" pitchFamily="34" charset="0"/>
              </a:rPr>
              <a:t>Too much ownership can be an issue too</a:t>
            </a:r>
          </a:p>
          <a:p>
            <a:pPr algn="just">
              <a:lnSpc>
                <a:spcPct val="150000"/>
              </a:lnSpc>
            </a:pPr>
            <a:r>
              <a:rPr lang="en-GB" sz="1000">
                <a:latin typeface="Lucida Sans Unicode" panose="020B0602030504020204" pitchFamily="34" charset="0"/>
                <a:cs typeface="Lucida Sans Unicode" panose="020B0602030504020204" pitchFamily="34" charset="0"/>
              </a:rPr>
              <a:t>It is common that too many parties claim ownership, all endorsing different agendas rather than following a joint one. If everyone is responsible, no one takes responsibility. Think of the often occurring conflicts between pastoralists and nomads, arable farming and livestock farmers, etc. Resolving this complexity will take time. It’s a ‘contest in patience’. Joint ownership - i.e., collaboration – can only develop one step at a time and by trial and error. </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Tip</a:t>
            </a:r>
            <a:r>
              <a:rPr lang="en-GB" sz="1000">
                <a:latin typeface="Lucida Sans Unicode" panose="020B0602030504020204" pitchFamily="34" charset="0"/>
                <a:cs typeface="Lucida Sans Unicode" panose="020B0602030504020204" pitchFamily="34" charset="0"/>
              </a:rPr>
              <a:t>: particularly in multi actor processes it should be clear who is in the drivers’ seat, and that this entity is accepted by all actors. </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Observation</a:t>
            </a:r>
            <a:r>
              <a:rPr lang="en-GB" sz="1000">
                <a:latin typeface="Lucida Sans Unicode" panose="020B0602030504020204" pitchFamily="34" charset="0"/>
                <a:cs typeface="Lucida Sans Unicode" panose="020B0602030504020204" pitchFamily="34" charset="0"/>
              </a:rPr>
              <a:t>: there may be tension between the amount of time it takes to organise a multi actor process and the need to deliver short term (economic) results. However, both can run in parallel serving the same population with short term ‘no regret’ actions that benefit all groups. </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Observation</a:t>
            </a:r>
            <a:r>
              <a:rPr lang="en-GB" sz="1000">
                <a:latin typeface="Lucida Sans Unicode" panose="020B0602030504020204" pitchFamily="34" charset="0"/>
                <a:cs typeface="Lucida Sans Unicode" panose="020B0602030504020204" pitchFamily="34" charset="0"/>
              </a:rPr>
              <a:t>: It helps if a neutral mediator and reviewer like the NCEA is present in the long term to help the collaboration back on track after it hits a hurdle.</a:t>
            </a:r>
          </a:p>
          <a:p>
            <a:pPr algn="just">
              <a:lnSpc>
                <a:spcPct val="150000"/>
              </a:lnSpc>
            </a:pPr>
            <a:endParaRPr lang="en-GB" sz="1000">
              <a:latin typeface="Lucida Sans Unicode" panose="020B0602030504020204" pitchFamily="34" charset="0"/>
              <a:cs typeface="Lucida Sans Unicode" panose="020B0602030504020204" pitchFamily="34" charset="0"/>
            </a:endParaRPr>
          </a:p>
          <a:p>
            <a:pPr algn="just">
              <a:lnSpc>
                <a:spcPct val="150000"/>
              </a:lnSpc>
            </a:pPr>
            <a:r>
              <a:rPr lang="en-GB" sz="1000" b="1">
                <a:latin typeface="Lucida Sans Unicode" panose="020B0602030504020204" pitchFamily="34" charset="0"/>
                <a:cs typeface="Lucida Sans Unicode" panose="020B0602030504020204" pitchFamily="34" charset="0"/>
              </a:rPr>
              <a:t>Strategically engage other donors </a:t>
            </a:r>
          </a:p>
          <a:p>
            <a:pPr algn="just">
              <a:lnSpc>
                <a:spcPct val="150000"/>
              </a:lnSpc>
            </a:pPr>
            <a:r>
              <a:rPr lang="en-GB" sz="1000">
                <a:latin typeface="Lucida Sans Unicode" panose="020B0602030504020204" pitchFamily="34" charset="0"/>
                <a:cs typeface="Lucida Sans Unicode" panose="020B0602030504020204" pitchFamily="34" charset="0"/>
              </a:rPr>
              <a:t>It is important to include other (financial) donors in the development and implementation of programmes. However, don’t do this too soon. First reassure yourself that they will not ‘hijack’ ownership. While the Dutch Diamond approach builds on policy dialogues to tackle issues, not all donors may share this vision. Particularly in the case of ‘big’ donors there is a risk that they will take over the process using more classical (centralised) approaches. </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Tip</a:t>
            </a:r>
            <a:r>
              <a:rPr lang="en-GB" sz="1000">
                <a:latin typeface="Lucida Sans Unicode" panose="020B0602030504020204" pitchFamily="34" charset="0"/>
                <a:cs typeface="Lucida Sans Unicode" panose="020B0602030504020204" pitchFamily="34" charset="0"/>
              </a:rPr>
              <a:t>: being the first to finance helps in firmly establishing a Dutch approach to planning. </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Observation</a:t>
            </a:r>
            <a:r>
              <a:rPr lang="en-GB" sz="1000">
                <a:latin typeface="Lucida Sans Unicode" panose="020B0602030504020204" pitchFamily="34" charset="0"/>
                <a:cs typeface="Lucida Sans Unicode" panose="020B0602030504020204" pitchFamily="34" charset="0"/>
              </a:rPr>
              <a:t>: it is not easy to coordinate donor actions. In a locally owned plan, created in a multi stakeholder process, it is easier to coordinate all SDGs and interests. Donors aiming at specific SDGs then can take their pick. </a:t>
            </a:r>
          </a:p>
          <a:p>
            <a:pPr marL="171450" indent="-171450" algn="just">
              <a:lnSpc>
                <a:spcPct val="150000"/>
              </a:lnSpc>
              <a:buFont typeface="Arial" panose="020B0604020202020204" pitchFamily="34" charset="0"/>
              <a:buChar char="•"/>
            </a:pPr>
            <a:r>
              <a:rPr lang="en-GB" sz="1000" b="1">
                <a:latin typeface="Lucida Sans Unicode" panose="020B0602030504020204" pitchFamily="34" charset="0"/>
                <a:cs typeface="Lucida Sans Unicode" panose="020B0602030504020204" pitchFamily="34" charset="0"/>
              </a:rPr>
              <a:t>Observation</a:t>
            </a:r>
            <a:r>
              <a:rPr lang="en-GB" sz="1000">
                <a:latin typeface="Lucida Sans Unicode" panose="020B0602030504020204" pitchFamily="34" charset="0"/>
                <a:cs typeface="Lucida Sans Unicode" panose="020B0602030504020204" pitchFamily="34" charset="0"/>
              </a:rPr>
              <a:t>: the Dutch vision on water programming is valuable, but the local vision on development should be leading, or it will not work. </a:t>
            </a:r>
          </a:p>
          <a:p>
            <a:pPr algn="just">
              <a:lnSpc>
                <a:spcPct val="150000"/>
              </a:lnSpc>
            </a:pPr>
            <a:r>
              <a:rPr lang="en-GB" sz="1000">
                <a:latin typeface="Lucida Sans Unicode" panose="020B0602030504020204" pitchFamily="34" charset="0"/>
                <a:cs typeface="Lucida Sans Unicode" panose="020B0602030504020204" pitchFamily="34" charset="0"/>
              </a:rPr>
              <a:t> </a:t>
            </a:r>
          </a:p>
          <a:p>
            <a:pPr algn="just">
              <a:lnSpc>
                <a:spcPct val="150000"/>
              </a:lnSpc>
            </a:pPr>
            <a:endParaRPr lang="en-GB" sz="1000">
              <a:latin typeface="Lucida Sans Unicode" panose="020B0602030504020204" pitchFamily="34" charset="0"/>
              <a:cs typeface="Lucida Sans Unicode" panose="020B0602030504020204" pitchFamily="34" charset="0"/>
            </a:endParaRPr>
          </a:p>
        </p:txBody>
      </p:sp>
      <p:sp>
        <p:nvSpPr>
          <p:cNvPr id="12" name="Tekstvak 2">
            <a:extLst>
              <a:ext uri="{FF2B5EF4-FFF2-40B4-BE49-F238E27FC236}">
                <a16:creationId xmlns:a16="http://schemas.microsoft.com/office/drawing/2014/main" id="{4B76A634-CA02-4B5F-92A8-00737FDD23AE}"/>
              </a:ext>
            </a:extLst>
          </p:cNvPr>
          <p:cNvSpPr txBox="1">
            <a:spLocks noChangeArrowheads="1"/>
          </p:cNvSpPr>
          <p:nvPr/>
        </p:nvSpPr>
        <p:spPr bwMode="auto">
          <a:xfrm>
            <a:off x="3898055" y="410578"/>
            <a:ext cx="2822736" cy="570497"/>
          </a:xfrm>
          <a:prstGeom prst="rect">
            <a:avLst/>
          </a:prstGeom>
          <a:solidFill>
            <a:srgbClr val="6B8EAC"/>
          </a:solidFill>
          <a:ln w="9525">
            <a:solidFill>
              <a:schemeClr val="bg1"/>
            </a:solidFill>
            <a:miter lim="800000"/>
            <a:headEnd/>
            <a:tailEnd/>
          </a:ln>
        </p:spPr>
        <p:txBody>
          <a:bodyPr rot="0" vert="horz" wrap="square" lIns="91440" tIns="45720" rIns="91440" bIns="45720" anchor="t" anchorCtr="0">
            <a:noAutofit/>
          </a:bodyPr>
          <a:lstStyle/>
          <a:p>
            <a:pPr>
              <a:lnSpc>
                <a:spcPct val="106000"/>
              </a:lnSpc>
              <a:spcAft>
                <a:spcPts val="800"/>
              </a:spcAft>
            </a:pPr>
            <a:r>
              <a:rPr lang="en-GB" sz="1000">
                <a:solidFill>
                  <a:schemeClr val="bg1"/>
                </a:solidFill>
                <a:effectLst/>
                <a:latin typeface="Calibri" panose="020F0502020204030204" pitchFamily="34" charset="0"/>
                <a:ea typeface="Calibri" panose="020F0502020204030204" pitchFamily="34" charset="0"/>
                <a:cs typeface="Arial" panose="020B0604020202020204" pitchFamily="34" charset="0"/>
              </a:rPr>
              <a:t>“Organising multi actor process is a ‘contest in patience.“</a:t>
            </a:r>
          </a:p>
        </p:txBody>
      </p:sp>
      <p:sp>
        <p:nvSpPr>
          <p:cNvPr id="37" name="TextBox 36">
            <a:extLst>
              <a:ext uri="{FF2B5EF4-FFF2-40B4-BE49-F238E27FC236}">
                <a16:creationId xmlns:a16="http://schemas.microsoft.com/office/drawing/2014/main" id="{BDEA4595-1B47-4877-8D28-DEDB68C5D59D}"/>
              </a:ext>
            </a:extLst>
          </p:cNvPr>
          <p:cNvSpPr txBox="1"/>
          <p:nvPr/>
        </p:nvSpPr>
        <p:spPr>
          <a:xfrm>
            <a:off x="10422083" y="1873703"/>
            <a:ext cx="1674016" cy="307777"/>
          </a:xfrm>
          <a:prstGeom prst="rect">
            <a:avLst/>
          </a:prstGeom>
          <a:noFill/>
          <a:ln>
            <a:noFill/>
          </a:ln>
        </p:spPr>
        <p:txBody>
          <a:bodyPr wrap="square" rtlCol="0">
            <a:spAutoFit/>
          </a:bodyPr>
          <a:lstStyle/>
          <a:p>
            <a:pPr algn="r"/>
            <a:r>
              <a:rPr lang="en-GB" sz="1400">
                <a:solidFill>
                  <a:schemeClr val="accent6">
                    <a:lumMod val="50000"/>
                  </a:schemeClr>
                </a:solidFill>
                <a:effectLst/>
                <a:latin typeface="Lucida Sans Unicode" panose="020B0602030504020204" pitchFamily="34" charset="0"/>
                <a:ea typeface="Calibri" panose="020F0502020204030204" pitchFamily="34" charset="0"/>
                <a:cs typeface="Lucida Sans Unicode" panose="020B0602030504020204" pitchFamily="34" charset="0"/>
              </a:rPr>
              <a:t>Contents</a:t>
            </a:r>
            <a:endParaRPr lang="en-GB" sz="900">
              <a:solidFill>
                <a:schemeClr val="accent6">
                  <a:lumMod val="50000"/>
                </a:schemeClr>
              </a:solidFill>
            </a:endParaRPr>
          </a:p>
        </p:txBody>
      </p:sp>
      <p:sp>
        <p:nvSpPr>
          <p:cNvPr id="41" name="Tekstvak 2">
            <a:extLst>
              <a:ext uri="{FF2B5EF4-FFF2-40B4-BE49-F238E27FC236}">
                <a16:creationId xmlns:a16="http://schemas.microsoft.com/office/drawing/2014/main" id="{EF648758-DA44-4068-8E2A-9CA1521D240D}"/>
              </a:ext>
            </a:extLst>
          </p:cNvPr>
          <p:cNvSpPr txBox="1">
            <a:spLocks noChangeArrowheads="1"/>
          </p:cNvSpPr>
          <p:nvPr/>
        </p:nvSpPr>
        <p:spPr bwMode="auto">
          <a:xfrm>
            <a:off x="6993571" y="410578"/>
            <a:ext cx="2822400" cy="570497"/>
          </a:xfrm>
          <a:prstGeom prst="rect">
            <a:avLst/>
          </a:prstGeom>
          <a:solidFill>
            <a:srgbClr val="6B8EAC"/>
          </a:solidFill>
          <a:ln w="9525">
            <a:solidFill>
              <a:schemeClr val="bg1"/>
            </a:solidFill>
            <a:miter lim="800000"/>
            <a:headEnd/>
            <a:tailEnd/>
          </a:ln>
        </p:spPr>
        <p:txBody>
          <a:bodyPr rot="0" vert="horz" wrap="square" lIns="91440" tIns="45720" rIns="91440" bIns="45720" anchor="t" anchorCtr="0">
            <a:noAutofit/>
          </a:bodyPr>
          <a:lstStyle>
            <a:defPPr>
              <a:defRPr lang="en-US"/>
            </a:defPPr>
            <a:lvl1pPr>
              <a:lnSpc>
                <a:spcPct val="106000"/>
              </a:lnSpc>
              <a:spcAft>
                <a:spcPts val="800"/>
              </a:spcAft>
              <a:defRPr sz="1000">
                <a:solidFill>
                  <a:schemeClr val="bg1"/>
                </a:solidFill>
                <a:effectLst/>
                <a:latin typeface="Calibri" panose="020F0502020204030204" pitchFamily="34" charset="0"/>
                <a:ea typeface="Calibri" panose="020F0502020204030204" pitchFamily="34" charset="0"/>
                <a:cs typeface="Arial" panose="020B0604020202020204" pitchFamily="34" charset="0"/>
              </a:defRPr>
            </a:lvl1pPr>
          </a:lstStyle>
          <a:p>
            <a:r>
              <a:rPr lang="en-GB"/>
              <a:t>“In multi-actor processes it should be agreed by all parties which Southern authority is in the driver’s seat to coordinate planning.”</a:t>
            </a:r>
          </a:p>
        </p:txBody>
      </p:sp>
      <p:grpSp>
        <p:nvGrpSpPr>
          <p:cNvPr id="42" name="Group 41">
            <a:extLst>
              <a:ext uri="{FF2B5EF4-FFF2-40B4-BE49-F238E27FC236}">
                <a16:creationId xmlns:a16="http://schemas.microsoft.com/office/drawing/2014/main" id="{B43254F4-96CB-46EA-BB07-D6AC5C06596A}"/>
              </a:ext>
            </a:extLst>
          </p:cNvPr>
          <p:cNvGrpSpPr/>
          <p:nvPr/>
        </p:nvGrpSpPr>
        <p:grpSpPr>
          <a:xfrm>
            <a:off x="10416664" y="2705684"/>
            <a:ext cx="1775336" cy="350168"/>
            <a:chOff x="11088332" y="1385248"/>
            <a:chExt cx="1097651" cy="333270"/>
          </a:xfrm>
          <a:solidFill>
            <a:schemeClr val="accent1">
              <a:lumMod val="50000"/>
            </a:schemeClr>
          </a:solidFill>
        </p:grpSpPr>
        <p:sp>
          <p:nvSpPr>
            <p:cNvPr id="43" name="Freeform 15">
              <a:hlinkClick r:id="rId2" action="ppaction://hlinksldjump"/>
              <a:extLst>
                <a:ext uri="{FF2B5EF4-FFF2-40B4-BE49-F238E27FC236}">
                  <a16:creationId xmlns:a16="http://schemas.microsoft.com/office/drawing/2014/main" id="{A70AAD94-093B-4261-8C6B-EEB567501F29}"/>
                </a:ext>
              </a:extLst>
            </p:cNvPr>
            <p:cNvSpPr>
              <a:spLocks/>
            </p:cNvSpPr>
            <p:nvPr/>
          </p:nvSpPr>
          <p:spPr bwMode="auto">
            <a:xfrm>
              <a:off x="11088332" y="138524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4" name="TextBox 43">
              <a:hlinkClick r:id="rId2" action="ppaction://hlinksldjump"/>
              <a:extLst>
                <a:ext uri="{FF2B5EF4-FFF2-40B4-BE49-F238E27FC236}">
                  <a16:creationId xmlns:a16="http://schemas.microsoft.com/office/drawing/2014/main" id="{0DD24930-3848-49F6-8426-B62C044A4324}"/>
                </a:ext>
              </a:extLst>
            </p:cNvPr>
            <p:cNvSpPr txBox="1"/>
            <p:nvPr/>
          </p:nvSpPr>
          <p:spPr>
            <a:xfrm>
              <a:off x="11186055" y="1441684"/>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Conclusions 1st </a:t>
              </a:r>
              <a:r>
                <a:rPr lang="en-GB" sz="900">
                  <a:solidFill>
                    <a:schemeClr val="bg1"/>
                  </a:solidFill>
                  <a:latin typeface="Lucida Sans Unicode" panose="020B0602030504020204" pitchFamily="34" charset="0"/>
                  <a:ea typeface="Calibri" panose="020F0502020204030204" pitchFamily="34" charset="0"/>
                  <a:cs typeface="Lucida Sans Unicode" panose="020B0602030504020204" pitchFamily="34" charset="0"/>
                </a:rPr>
                <a:t>s</a:t>
              </a: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ession</a:t>
              </a:r>
              <a:endParaRPr lang="en-GB" sz="900">
                <a:solidFill>
                  <a:schemeClr val="bg1"/>
                </a:solidFill>
              </a:endParaRPr>
            </a:p>
          </p:txBody>
        </p:sp>
      </p:grpSp>
      <p:grpSp>
        <p:nvGrpSpPr>
          <p:cNvPr id="45" name="Group 44">
            <a:extLst>
              <a:ext uri="{FF2B5EF4-FFF2-40B4-BE49-F238E27FC236}">
                <a16:creationId xmlns:a16="http://schemas.microsoft.com/office/drawing/2014/main" id="{5D95CD61-E81A-43AC-A815-84304F70D19E}"/>
              </a:ext>
            </a:extLst>
          </p:cNvPr>
          <p:cNvGrpSpPr/>
          <p:nvPr/>
        </p:nvGrpSpPr>
        <p:grpSpPr>
          <a:xfrm>
            <a:off x="10416660" y="3070925"/>
            <a:ext cx="1777939" cy="369332"/>
            <a:chOff x="11080409" y="1358367"/>
            <a:chExt cx="1099260" cy="369332"/>
          </a:xfrm>
          <a:solidFill>
            <a:schemeClr val="accent1">
              <a:lumMod val="50000"/>
            </a:schemeClr>
          </a:solidFill>
        </p:grpSpPr>
        <p:sp>
          <p:nvSpPr>
            <p:cNvPr id="46" name="Freeform 15">
              <a:hlinkClick r:id="rId3" action="ppaction://hlinksldjump"/>
              <a:extLst>
                <a:ext uri="{FF2B5EF4-FFF2-40B4-BE49-F238E27FC236}">
                  <a16:creationId xmlns:a16="http://schemas.microsoft.com/office/drawing/2014/main" id="{F5D88562-EA37-4556-9AA3-CC236DB912F0}"/>
                </a:ext>
              </a:extLst>
            </p:cNvPr>
            <p:cNvSpPr>
              <a:spLocks/>
            </p:cNvSpPr>
            <p:nvPr/>
          </p:nvSpPr>
          <p:spPr bwMode="auto">
            <a:xfrm>
              <a:off x="11082018" y="1362380"/>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7" name="TextBox 46">
              <a:hlinkClick r:id="rId3" action="ppaction://hlinksldjump"/>
              <a:extLst>
                <a:ext uri="{FF2B5EF4-FFF2-40B4-BE49-F238E27FC236}">
                  <a16:creationId xmlns:a16="http://schemas.microsoft.com/office/drawing/2014/main" id="{89E9A32D-2852-4894-AA31-FF79E2330E35}"/>
                </a:ext>
              </a:extLst>
            </p:cNvPr>
            <p:cNvSpPr txBox="1"/>
            <p:nvPr/>
          </p:nvSpPr>
          <p:spPr>
            <a:xfrm>
              <a:off x="11080409" y="1358367"/>
              <a:ext cx="1042386"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EA in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creating local ownership</a:t>
              </a:r>
            </a:p>
          </p:txBody>
        </p:sp>
      </p:grpSp>
      <p:grpSp>
        <p:nvGrpSpPr>
          <p:cNvPr id="48" name="Group 47">
            <a:extLst>
              <a:ext uri="{FF2B5EF4-FFF2-40B4-BE49-F238E27FC236}">
                <a16:creationId xmlns:a16="http://schemas.microsoft.com/office/drawing/2014/main" id="{FB52D50E-8A34-456E-B409-9FF3EBF7F44F}"/>
              </a:ext>
            </a:extLst>
          </p:cNvPr>
          <p:cNvGrpSpPr/>
          <p:nvPr/>
        </p:nvGrpSpPr>
        <p:grpSpPr>
          <a:xfrm>
            <a:off x="10420121" y="3433496"/>
            <a:ext cx="1775337" cy="333270"/>
            <a:chOff x="11089898" y="1366298"/>
            <a:chExt cx="1097651" cy="333270"/>
          </a:xfrm>
          <a:solidFill>
            <a:schemeClr val="accent1">
              <a:lumMod val="50000"/>
            </a:schemeClr>
          </a:solidFill>
        </p:grpSpPr>
        <p:sp>
          <p:nvSpPr>
            <p:cNvPr id="49" name="Freeform 15">
              <a:extLst>
                <a:ext uri="{FF2B5EF4-FFF2-40B4-BE49-F238E27FC236}">
                  <a16:creationId xmlns:a16="http://schemas.microsoft.com/office/drawing/2014/main" id="{A2505D17-8CFC-41E5-B11E-C9928C238934}"/>
                </a:ext>
              </a:extLst>
            </p:cNvPr>
            <p:cNvSpPr>
              <a:spLocks/>
            </p:cNvSpPr>
            <p:nvPr/>
          </p:nvSpPr>
          <p:spPr bwMode="auto">
            <a:xfrm>
              <a:off x="11089898" y="1366298"/>
              <a:ext cx="1097651" cy="333270"/>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0" name="TextBox 49">
              <a:hlinkClick r:id="rId4" action="ppaction://hlinksldjump"/>
              <a:extLst>
                <a:ext uri="{FF2B5EF4-FFF2-40B4-BE49-F238E27FC236}">
                  <a16:creationId xmlns:a16="http://schemas.microsoft.com/office/drawing/2014/main" id="{1CAB3CE2-3608-4DE8-A037-2B21E8A4B1CC}"/>
                </a:ext>
              </a:extLst>
            </p:cNvPr>
            <p:cNvSpPr txBox="1"/>
            <p:nvPr/>
          </p:nvSpPr>
          <p:spPr>
            <a:xfrm>
              <a:off x="11096721" y="1433110"/>
              <a:ext cx="1034579"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role of the NCEA </a:t>
              </a:r>
            </a:p>
          </p:txBody>
        </p:sp>
      </p:grpSp>
      <p:grpSp>
        <p:nvGrpSpPr>
          <p:cNvPr id="51" name="Group 50">
            <a:extLst>
              <a:ext uri="{FF2B5EF4-FFF2-40B4-BE49-F238E27FC236}">
                <a16:creationId xmlns:a16="http://schemas.microsoft.com/office/drawing/2014/main" id="{D8C6AB6B-676E-4A16-B52D-3A7982A26DDB}"/>
              </a:ext>
            </a:extLst>
          </p:cNvPr>
          <p:cNvGrpSpPr/>
          <p:nvPr/>
        </p:nvGrpSpPr>
        <p:grpSpPr>
          <a:xfrm>
            <a:off x="10422083" y="3783125"/>
            <a:ext cx="1780089" cy="369332"/>
            <a:chOff x="11085393" y="1339380"/>
            <a:chExt cx="1100589" cy="369332"/>
          </a:xfrm>
          <a:solidFill>
            <a:schemeClr val="accent1">
              <a:lumMod val="50000"/>
            </a:schemeClr>
          </a:solidFill>
        </p:grpSpPr>
        <p:sp>
          <p:nvSpPr>
            <p:cNvPr id="52" name="Freeform 15">
              <a:extLst>
                <a:ext uri="{FF2B5EF4-FFF2-40B4-BE49-F238E27FC236}">
                  <a16:creationId xmlns:a16="http://schemas.microsoft.com/office/drawing/2014/main" id="{23B6D313-BAC5-4157-92A0-73D43D7FAC7F}"/>
                </a:ext>
              </a:extLst>
            </p:cNvPr>
            <p:cNvSpPr>
              <a:spLocks/>
            </p:cNvSpPr>
            <p:nvPr/>
          </p:nvSpPr>
          <p:spPr bwMode="auto">
            <a:xfrm>
              <a:off x="11088331" y="1354596"/>
              <a:ext cx="1097651" cy="333270"/>
            </a:xfrm>
            <a:prstGeom prst="rect">
              <a:avLst/>
            </a:prstGeom>
            <a:no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53" name="TextBox 52">
              <a:hlinkClick r:id="rId5" action="ppaction://hlinksldjump"/>
              <a:extLst>
                <a:ext uri="{FF2B5EF4-FFF2-40B4-BE49-F238E27FC236}">
                  <a16:creationId xmlns:a16="http://schemas.microsoft.com/office/drawing/2014/main" id="{0DF4309B-58BD-408C-943F-2840D48BD37B}"/>
                </a:ext>
              </a:extLst>
            </p:cNvPr>
            <p:cNvSpPr txBox="1"/>
            <p:nvPr/>
          </p:nvSpPr>
          <p:spPr>
            <a:xfrm>
              <a:off x="11085393" y="1339380"/>
              <a:ext cx="1045799" cy="369332"/>
            </a:xfrm>
            <a:prstGeom prst="rect">
              <a:avLst/>
            </a:prstGeom>
            <a:noFill/>
          </p:spPr>
          <p:txBody>
            <a:bodyPr wrap="square" rtlCol="0">
              <a:spAutoFit/>
            </a:bodyPr>
            <a:lstStyle/>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Do’s and don’ts -  </a:t>
              </a:r>
            </a:p>
            <a:p>
              <a:pPr algn="r"/>
              <a:r>
                <a:rPr lang="en-GB" sz="900">
                  <a:solidFill>
                    <a:srgbClr val="0E5772"/>
                  </a:solidFill>
                  <a:effectLst/>
                  <a:latin typeface="Lucida Sans Unicode" panose="020B0602030504020204" pitchFamily="34" charset="0"/>
                  <a:ea typeface="Calibri" panose="020F0502020204030204" pitchFamily="34" charset="0"/>
                  <a:cs typeface="Lucida Sans Unicode" panose="020B0602030504020204" pitchFamily="34" charset="0"/>
                </a:rPr>
                <a:t>drawing from practice</a:t>
              </a:r>
            </a:p>
          </p:txBody>
        </p:sp>
      </p:grpSp>
      <p:grpSp>
        <p:nvGrpSpPr>
          <p:cNvPr id="54" name="Group 53">
            <a:extLst>
              <a:ext uri="{FF2B5EF4-FFF2-40B4-BE49-F238E27FC236}">
                <a16:creationId xmlns:a16="http://schemas.microsoft.com/office/drawing/2014/main" id="{C8E4AA51-372D-448E-B31F-E33882C04EA5}"/>
              </a:ext>
            </a:extLst>
          </p:cNvPr>
          <p:cNvGrpSpPr/>
          <p:nvPr/>
        </p:nvGrpSpPr>
        <p:grpSpPr>
          <a:xfrm>
            <a:off x="10359445" y="4204442"/>
            <a:ext cx="1838473" cy="369332"/>
            <a:chOff x="11047680" y="1358715"/>
            <a:chExt cx="1142393" cy="369332"/>
          </a:xfrm>
          <a:solidFill>
            <a:schemeClr val="tx2">
              <a:lumMod val="20000"/>
              <a:lumOff val="80000"/>
            </a:schemeClr>
          </a:solidFill>
        </p:grpSpPr>
        <p:sp>
          <p:nvSpPr>
            <p:cNvPr id="55" name="Freeform 15">
              <a:hlinkClick r:id="rId6" action="ppaction://hlinksldjump"/>
              <a:extLst>
                <a:ext uri="{FF2B5EF4-FFF2-40B4-BE49-F238E27FC236}">
                  <a16:creationId xmlns:a16="http://schemas.microsoft.com/office/drawing/2014/main" id="{7F3F2C2A-274F-4296-B24B-93FC5E21D86B}"/>
                </a:ext>
              </a:extLst>
            </p:cNvPr>
            <p:cNvSpPr>
              <a:spLocks/>
            </p:cNvSpPr>
            <p:nvPr/>
          </p:nvSpPr>
          <p:spPr bwMode="auto">
            <a:xfrm>
              <a:off x="11089555" y="1359779"/>
              <a:ext cx="1100518"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6" name="TextBox 55">
              <a:hlinkClick r:id="rId6" action="ppaction://hlinksldjump"/>
              <a:extLst>
                <a:ext uri="{FF2B5EF4-FFF2-40B4-BE49-F238E27FC236}">
                  <a16:creationId xmlns:a16="http://schemas.microsoft.com/office/drawing/2014/main" id="{CB8D0529-0D17-449D-A5F3-A357DF636ADF}"/>
                </a:ext>
              </a:extLst>
            </p:cNvPr>
            <p:cNvSpPr txBox="1"/>
            <p:nvPr/>
          </p:nvSpPr>
          <p:spPr>
            <a:xfrm>
              <a:off x="11047680" y="1358715"/>
              <a:ext cx="1093675"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Mali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Sourou river valley case</a:t>
              </a:r>
            </a:p>
          </p:txBody>
        </p:sp>
      </p:grpSp>
      <p:grpSp>
        <p:nvGrpSpPr>
          <p:cNvPr id="57" name="Group 56">
            <a:extLst>
              <a:ext uri="{FF2B5EF4-FFF2-40B4-BE49-F238E27FC236}">
                <a16:creationId xmlns:a16="http://schemas.microsoft.com/office/drawing/2014/main" id="{DDA7F578-CEFA-4EBF-8A51-FB0B786ED257}"/>
              </a:ext>
            </a:extLst>
          </p:cNvPr>
          <p:cNvGrpSpPr/>
          <p:nvPr/>
        </p:nvGrpSpPr>
        <p:grpSpPr>
          <a:xfrm>
            <a:off x="10429103" y="4564645"/>
            <a:ext cx="1775650" cy="373974"/>
            <a:chOff x="11079400" y="1352917"/>
            <a:chExt cx="1113319" cy="373974"/>
          </a:xfrm>
          <a:solidFill>
            <a:schemeClr val="tx2">
              <a:lumMod val="20000"/>
              <a:lumOff val="80000"/>
            </a:schemeClr>
          </a:solidFill>
        </p:grpSpPr>
        <p:sp>
          <p:nvSpPr>
            <p:cNvPr id="58" name="Freeform 15">
              <a:extLst>
                <a:ext uri="{FF2B5EF4-FFF2-40B4-BE49-F238E27FC236}">
                  <a16:creationId xmlns:a16="http://schemas.microsoft.com/office/drawing/2014/main" id="{F3329B37-E0B3-4950-896C-DCD27CC0177F}"/>
                </a:ext>
              </a:extLst>
            </p:cNvPr>
            <p:cNvSpPr>
              <a:spLocks/>
            </p:cNvSpPr>
            <p:nvPr/>
          </p:nvSpPr>
          <p:spPr bwMode="auto">
            <a:xfrm>
              <a:off x="11079400" y="1352917"/>
              <a:ext cx="1113319" cy="333270"/>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9" name="TextBox 58">
              <a:hlinkClick r:id="rId7" action="ppaction://hlinksldjump"/>
              <a:extLst>
                <a:ext uri="{FF2B5EF4-FFF2-40B4-BE49-F238E27FC236}">
                  <a16:creationId xmlns:a16="http://schemas.microsoft.com/office/drawing/2014/main" id="{AC4F4333-F77F-4A0C-A60D-B1977AAD25B6}"/>
                </a:ext>
              </a:extLst>
            </p:cNvPr>
            <p:cNvSpPr txBox="1"/>
            <p:nvPr/>
          </p:nvSpPr>
          <p:spPr>
            <a:xfrm>
              <a:off x="11079400" y="1357559"/>
              <a:ext cx="1034938" cy="3693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Niger </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Niger river valley case</a:t>
              </a:r>
            </a:p>
          </p:txBody>
        </p:sp>
      </p:grpSp>
      <p:grpSp>
        <p:nvGrpSpPr>
          <p:cNvPr id="60" name="Group 59">
            <a:extLst>
              <a:ext uri="{FF2B5EF4-FFF2-40B4-BE49-F238E27FC236}">
                <a16:creationId xmlns:a16="http://schemas.microsoft.com/office/drawing/2014/main" id="{BB1E362A-CB54-4F76-A963-98D2459DE111}"/>
              </a:ext>
            </a:extLst>
          </p:cNvPr>
          <p:cNvGrpSpPr/>
          <p:nvPr/>
        </p:nvGrpSpPr>
        <p:grpSpPr>
          <a:xfrm>
            <a:off x="10394113" y="4927845"/>
            <a:ext cx="1808054" cy="369332"/>
            <a:chOff x="11129684" y="1351647"/>
            <a:chExt cx="1127576" cy="507833"/>
          </a:xfrm>
          <a:solidFill>
            <a:schemeClr val="tx2">
              <a:lumMod val="20000"/>
              <a:lumOff val="80000"/>
            </a:schemeClr>
          </a:solidFill>
        </p:grpSpPr>
        <p:sp>
          <p:nvSpPr>
            <p:cNvPr id="61" name="Freeform 15">
              <a:hlinkClick r:id="rId8" action="ppaction://hlinksldjump"/>
              <a:extLst>
                <a:ext uri="{FF2B5EF4-FFF2-40B4-BE49-F238E27FC236}">
                  <a16:creationId xmlns:a16="http://schemas.microsoft.com/office/drawing/2014/main" id="{627E76DA-B1A5-47EE-AC45-4CDEC219CEAD}"/>
                </a:ext>
              </a:extLst>
            </p:cNvPr>
            <p:cNvSpPr>
              <a:spLocks/>
            </p:cNvSpPr>
            <p:nvPr/>
          </p:nvSpPr>
          <p:spPr bwMode="auto">
            <a:xfrm>
              <a:off x="11149892" y="1360443"/>
              <a:ext cx="1107368" cy="458248"/>
            </a:xfrm>
            <a:prstGeom prst="rect">
              <a:avLst/>
            </a:prstGeom>
            <a:solidFill>
              <a:srgbClr val="C78C6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2" name="TextBox 61">
              <a:hlinkClick r:id="rId8" action="ppaction://hlinksldjump"/>
              <a:extLst>
                <a:ext uri="{FF2B5EF4-FFF2-40B4-BE49-F238E27FC236}">
                  <a16:creationId xmlns:a16="http://schemas.microsoft.com/office/drawing/2014/main" id="{15094CD7-FCEA-4B78-AE1C-65CA8CB56685}"/>
                </a:ext>
              </a:extLst>
            </p:cNvPr>
            <p:cNvSpPr txBox="1"/>
            <p:nvPr/>
          </p:nvSpPr>
          <p:spPr>
            <a:xfrm>
              <a:off x="11129684" y="1351647"/>
              <a:ext cx="1069344" cy="50783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Lessons learnt Bangladesh</a:t>
              </a:r>
            </a:p>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the Brahmaputra case</a:t>
              </a:r>
            </a:p>
          </p:txBody>
        </p:sp>
      </p:grpSp>
      <p:grpSp>
        <p:nvGrpSpPr>
          <p:cNvPr id="63" name="Group 62">
            <a:extLst>
              <a:ext uri="{FF2B5EF4-FFF2-40B4-BE49-F238E27FC236}">
                <a16:creationId xmlns:a16="http://schemas.microsoft.com/office/drawing/2014/main" id="{0B263C3C-22D1-4943-A886-06C1AA0D540B}"/>
              </a:ext>
            </a:extLst>
          </p:cNvPr>
          <p:cNvGrpSpPr/>
          <p:nvPr/>
        </p:nvGrpSpPr>
        <p:grpSpPr>
          <a:xfrm>
            <a:off x="10426521" y="5342624"/>
            <a:ext cx="1768080" cy="333270"/>
            <a:chOff x="11103440" y="1314782"/>
            <a:chExt cx="1080214" cy="333270"/>
          </a:xfrm>
          <a:solidFill>
            <a:schemeClr val="accent6">
              <a:lumMod val="50000"/>
            </a:schemeClr>
          </a:solidFill>
        </p:grpSpPr>
        <p:sp>
          <p:nvSpPr>
            <p:cNvPr id="64" name="Freeform 15">
              <a:hlinkClick r:id="rId9" action="ppaction://hlinksldjump"/>
              <a:extLst>
                <a:ext uri="{FF2B5EF4-FFF2-40B4-BE49-F238E27FC236}">
                  <a16:creationId xmlns:a16="http://schemas.microsoft.com/office/drawing/2014/main" id="{42C68799-B38D-43D5-AFAE-5B7A44C364A8}"/>
                </a:ext>
              </a:extLst>
            </p:cNvPr>
            <p:cNvSpPr>
              <a:spLocks/>
            </p:cNvSpPr>
            <p:nvPr/>
          </p:nvSpPr>
          <p:spPr bwMode="auto">
            <a:xfrm>
              <a:off x="11103440" y="1314782"/>
              <a:ext cx="1080214" cy="333270"/>
            </a:xfrm>
            <a:prstGeom prst="rect">
              <a:avLst/>
            </a:pr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5" name="TextBox 64">
              <a:hlinkClick r:id="rId9" action="ppaction://hlinksldjump"/>
              <a:extLst>
                <a:ext uri="{FF2B5EF4-FFF2-40B4-BE49-F238E27FC236}">
                  <a16:creationId xmlns:a16="http://schemas.microsoft.com/office/drawing/2014/main" id="{A9DCCD26-F825-4711-B841-02F9577DB20D}"/>
                </a:ext>
              </a:extLst>
            </p:cNvPr>
            <p:cNvSpPr txBox="1"/>
            <p:nvPr/>
          </p:nvSpPr>
          <p:spPr>
            <a:xfrm>
              <a:off x="11294059" y="1366001"/>
              <a:ext cx="834122" cy="230832"/>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More information</a:t>
              </a:r>
            </a:p>
          </p:txBody>
        </p:sp>
      </p:grpSp>
      <p:grpSp>
        <p:nvGrpSpPr>
          <p:cNvPr id="66" name="Group 65">
            <a:extLst>
              <a:ext uri="{FF2B5EF4-FFF2-40B4-BE49-F238E27FC236}">
                <a16:creationId xmlns:a16="http://schemas.microsoft.com/office/drawing/2014/main" id="{F7161E12-41E9-4FBE-B1B7-B810CE272CF0}"/>
              </a:ext>
            </a:extLst>
          </p:cNvPr>
          <p:cNvGrpSpPr/>
          <p:nvPr/>
        </p:nvGrpSpPr>
        <p:grpSpPr>
          <a:xfrm>
            <a:off x="10416664" y="2325554"/>
            <a:ext cx="1775336" cy="350168"/>
            <a:chOff x="11088332" y="1385248"/>
            <a:chExt cx="1097651" cy="333270"/>
          </a:xfrm>
          <a:solidFill>
            <a:schemeClr val="accent1">
              <a:lumMod val="50000"/>
            </a:schemeClr>
          </a:solidFill>
        </p:grpSpPr>
        <p:sp>
          <p:nvSpPr>
            <p:cNvPr id="67" name="Freeform 15">
              <a:hlinkClick r:id="rId10" action="ppaction://hlinksldjump"/>
              <a:extLst>
                <a:ext uri="{FF2B5EF4-FFF2-40B4-BE49-F238E27FC236}">
                  <a16:creationId xmlns:a16="http://schemas.microsoft.com/office/drawing/2014/main" id="{2B9D86B7-1A17-4BC0-8D2A-3C26EA10E972}"/>
                </a:ext>
              </a:extLst>
            </p:cNvPr>
            <p:cNvSpPr>
              <a:spLocks/>
            </p:cNvSpPr>
            <p:nvPr/>
          </p:nvSpPr>
          <p:spPr bwMode="auto">
            <a:xfrm>
              <a:off x="11088332" y="1385248"/>
              <a:ext cx="1097651" cy="333270"/>
            </a:xfrm>
            <a:prstGeom prst="rect">
              <a:avLst/>
            </a:prstGeom>
            <a:solidFill>
              <a:srgbClr val="0E5772"/>
            </a:solidFill>
            <a:ln w="9525">
              <a:noFill/>
              <a:round/>
              <a:headEnd/>
              <a:tailEnd/>
            </a:ln>
          </p:spPr>
          <p:txBody>
            <a:bodyPr rot="0" vert="horz" wrap="square" lIns="91440" tIns="45720" rIns="91440" bIns="45720" anchor="t" anchorCtr="0" upright="1">
              <a:noAutofit/>
            </a:bodyPr>
            <a:lstStyle/>
            <a:p>
              <a:endParaRPr lang="en-GB">
                <a:solidFill>
                  <a:schemeClr val="bg1"/>
                </a:solidFill>
              </a:endParaRPr>
            </a:p>
          </p:txBody>
        </p:sp>
        <p:sp>
          <p:nvSpPr>
            <p:cNvPr id="68" name="TextBox 67">
              <a:hlinkClick r:id="rId10" action="ppaction://hlinksldjump"/>
              <a:extLst>
                <a:ext uri="{FF2B5EF4-FFF2-40B4-BE49-F238E27FC236}">
                  <a16:creationId xmlns:a16="http://schemas.microsoft.com/office/drawing/2014/main" id="{9A1B7BB3-A080-4BE1-B44F-8761B1414712}"/>
                </a:ext>
              </a:extLst>
            </p:cNvPr>
            <p:cNvSpPr txBox="1"/>
            <p:nvPr/>
          </p:nvSpPr>
          <p:spPr>
            <a:xfrm>
              <a:off x="11166417" y="1468925"/>
              <a:ext cx="951427" cy="219693"/>
            </a:xfrm>
            <a:prstGeom prst="rect">
              <a:avLst/>
            </a:prstGeom>
            <a:noFill/>
          </p:spPr>
          <p:txBody>
            <a:bodyPr wrap="square" rtlCol="0">
              <a:spAutoFit/>
            </a:bodyPr>
            <a:lstStyle/>
            <a:p>
              <a:pPr algn="r"/>
              <a:r>
                <a:rPr lang="en-GB" sz="900">
                  <a:solidFill>
                    <a:schemeClr val="bg1"/>
                  </a:solidFill>
                  <a:effectLst/>
                  <a:latin typeface="Lucida Sans Unicode" panose="020B0602030504020204" pitchFamily="34" charset="0"/>
                  <a:ea typeface="Calibri" panose="020F0502020204030204" pitchFamily="34" charset="0"/>
                  <a:cs typeface="Lucida Sans Unicode" panose="020B0602030504020204" pitchFamily="34" charset="0"/>
                </a:rPr>
                <a:t>Introduction</a:t>
              </a:r>
              <a:endParaRPr lang="en-GB" sz="900">
                <a:solidFill>
                  <a:schemeClr val="bg1"/>
                </a:solidFill>
              </a:endParaRPr>
            </a:p>
          </p:txBody>
        </p:sp>
      </p:grpSp>
      <p:sp>
        <p:nvSpPr>
          <p:cNvPr id="36" name="TextBox 35">
            <a:extLst>
              <a:ext uri="{FF2B5EF4-FFF2-40B4-BE49-F238E27FC236}">
                <a16:creationId xmlns:a16="http://schemas.microsoft.com/office/drawing/2014/main" id="{CAD03854-BAB1-4F4E-955D-24291B750EAB}"/>
              </a:ext>
            </a:extLst>
          </p:cNvPr>
          <p:cNvSpPr txBox="1"/>
          <p:nvPr/>
        </p:nvSpPr>
        <p:spPr>
          <a:xfrm>
            <a:off x="11709066" y="6473625"/>
            <a:ext cx="230820" cy="246221"/>
          </a:xfrm>
          <a:prstGeom prst="rect">
            <a:avLst/>
          </a:prstGeom>
          <a:noFill/>
        </p:spPr>
        <p:txBody>
          <a:bodyPr wrap="square" rtlCol="0">
            <a:spAutoFit/>
          </a:bodyPr>
          <a:lstStyle/>
          <a:p>
            <a:r>
              <a:rPr lang="nl-NL" sz="1000">
                <a:solidFill>
                  <a:srgbClr val="0E5772"/>
                </a:solidFill>
              </a:rPr>
              <a:t>9</a:t>
            </a:r>
            <a:endParaRPr lang="en-GB" sz="1000">
              <a:solidFill>
                <a:srgbClr val="0E5772"/>
              </a:solidFill>
            </a:endParaRPr>
          </a:p>
        </p:txBody>
      </p:sp>
    </p:spTree>
    <p:extLst>
      <p:ext uri="{BB962C8B-B14F-4D97-AF65-F5344CB8AC3E}">
        <p14:creationId xmlns:p14="http://schemas.microsoft.com/office/powerpoint/2010/main" val="3007668097"/>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F7EBF9236DA44C959E7FD4AD742463" ma:contentTypeVersion="18" ma:contentTypeDescription="Create a new document." ma:contentTypeScope="" ma:versionID="2c323848c2e7bd4b8fca351858ddf4e5">
  <xsd:schema xmlns:xsd="http://www.w3.org/2001/XMLSchema" xmlns:xs="http://www.w3.org/2001/XMLSchema" xmlns:p="http://schemas.microsoft.com/office/2006/metadata/properties" xmlns:ns2="da09f99c-91ac-4bd6-bbc0-b0050b76f0fa" xmlns:ns3="6bfe446c-0c35-4f09-a69d-480fa4ae719a" targetNamespace="http://schemas.microsoft.com/office/2006/metadata/properties" ma:root="true" ma:fieldsID="283cc070951c5a193784104c228d1a13" ns2:_="" ns3:_="">
    <xsd:import namespace="da09f99c-91ac-4bd6-bbc0-b0050b76f0fa"/>
    <xsd:import namespace="6bfe446c-0c35-4f09-a69d-480fa4ae719a"/>
    <xsd:element name="properties">
      <xsd:complexType>
        <xsd:sequence>
          <xsd:element name="documentManagement">
            <xsd:complexType>
              <xsd:all>
                <xsd:element ref="ns2:Document_x0020_type"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_x0078_ia6" minOccurs="0"/>
                <xsd:element ref="ns2:Typedoc" minOccurs="0"/>
                <xsd:element ref="ns2:Author0" minOccurs="0"/>
                <xsd:element ref="ns2:MediaLengthInSeconds" minOccurs="0"/>
                <xsd:element ref="ns2:Commenta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09f99c-91ac-4bd6-bbc0-b0050b76f0fa"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simpleType>
        <xsd:union memberTypes="dms:Text">
          <xsd:simpleType>
            <xsd:restriction base="dms:Choice">
              <xsd:enumeration value="Fotos en videos"/>
              <xsd:enumeration value="Keysheets, cases and V&amp;E's"/>
              <xsd:enumeration value="NCEA's system approach"/>
              <xsd:enumeration value="NCEA articles and publications"/>
              <xsd:enumeration value="Presentations, ppt etc"/>
              <xsd:enumeration value="Communication &amp; media"/>
              <xsd:enumeration value="Country profiles"/>
              <xsd:enumeration value="EIA Mapping"/>
              <xsd:enumeration value="Trade missions"/>
              <xsd:enumeration value="KLP General"/>
              <xsd:enumeration value="Toolbox participatory needs assessment"/>
              <xsd:enumeration value="Website"/>
              <xsd:enumeration value="CC Compendium"/>
              <xsd:enumeration value="Country updates"/>
              <xsd:enumeration value="Building blocks"/>
              <xsd:enumeration value="Huisstijl"/>
              <xsd:enumeration value="Teamweek"/>
            </xsd:restriction>
          </xsd:simpleType>
        </xsd:un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Location" ma:index="14"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x0078_ia6" ma:index="21" nillable="true" ma:displayName="Text" ma:format="Dropdown" ma:internalName="_x0078_ia6">
      <xsd:complexType>
        <xsd:complexContent>
          <xsd:extension base="dms:MultiChoiceFillIn">
            <xsd:sequence>
              <xsd:element name="Value" maxOccurs="unbounded" minOccurs="0" nillable="true">
                <xsd:simpleType>
                  <xsd:union memberTypes="dms:Text">
                    <xsd:simpleType>
                      <xsd:restriction base="dms:Choice">
                        <xsd:enumeration value="NCEA introduction"/>
                        <xsd:enumeration value="Screening"/>
                        <xsd:enumeration value="Review"/>
                        <xsd:enumeration value="ESIA"/>
                        <xsd:enumeration value="SEA"/>
                        <xsd:enumeration value="Cases(s)"/>
                        <xsd:enumeration value="Extractives"/>
                        <xsd:enumeration value="Hydropower"/>
                        <xsd:enumeration value="Transboundary"/>
                        <xsd:enumeration value="Room for river"/>
                        <xsd:enumeration value="SEA world map"/>
                        <xsd:enumeration value="NCEA's ToC"/>
                        <xsd:enumeration value="NCEA activities"/>
                        <xsd:enumeration value="ESY mapping"/>
                        <xsd:enumeration value="Infrastructure"/>
                        <xsd:enumeration value="Spatial Planning"/>
                        <xsd:enumeration value="Legislation"/>
                        <xsd:enumeration value="System Approach"/>
                        <xsd:enumeration value="Stakeholder engagement"/>
                        <xsd:enumeration value="Energy transition"/>
                        <xsd:enumeration value="Watermanagement"/>
                        <xsd:enumeration value="Added value"/>
                        <xsd:enumeration value="Process"/>
                        <xsd:enumeration value="Climate Change"/>
                      </xsd:restriction>
                    </xsd:simpleType>
                  </xsd:union>
                </xsd:simpleType>
              </xsd:element>
            </xsd:sequence>
          </xsd:extension>
        </xsd:complexContent>
      </xsd:complexType>
    </xsd:element>
    <xsd:element name="Typedoc" ma:index="22" nillable="true" ma:displayName="Type doc" ma:format="Dropdown" ma:internalName="Typedoc">
      <xsd:complexType>
        <xsd:complexContent>
          <xsd:extension base="dms:MultiChoiceFillIn">
            <xsd:sequence>
              <xsd:element name="Value" maxOccurs="unbounded" minOccurs="0" nillable="true">
                <xsd:simpleType>
                  <xsd:union memberTypes="dms:Text">
                    <xsd:simpleType>
                      <xsd:restriction base="dms:Choice">
                        <xsd:enumeration value="Picture"/>
                        <xsd:enumeration value="Infographic"/>
                        <xsd:enumeration value="Powerpoint"/>
                        <xsd:enumeration value="Prezi"/>
                        <xsd:enumeration value="Pdf"/>
                        <xsd:enumeration value="Graph"/>
                        <xsd:enumeration value="Map"/>
                        <xsd:enumeration value="Test"/>
                        <xsd:enumeration value="Video"/>
                      </xsd:restriction>
                    </xsd:simpleType>
                  </xsd:union>
                </xsd:simpleType>
              </xsd:element>
            </xsd:sequence>
          </xsd:extension>
        </xsd:complexContent>
      </xsd:complexType>
    </xsd:element>
    <xsd:element name="Author0" ma:index="23" nillable="true" ma:displayName="Author" ma:format="Dropdown" ma:list="UserInfo" ma:SharePointGroup="0" ma:internalName="Author0">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4" nillable="true" ma:displayName="Length (seconds)" ma:internalName="MediaLengthInSeconds" ma:readOnly="true">
      <xsd:simpleType>
        <xsd:restriction base="dms:Unknown"/>
      </xsd:simpleType>
    </xsd:element>
    <xsd:element name="Commentaar" ma:index="25" nillable="true" ma:displayName="Commentaar" ma:format="Dropdown" ma:internalName="Commentaa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fe446c-0c35-4f09-a69d-480fa4ae719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ypedoc xmlns="da09f99c-91ac-4bd6-bbc0-b0050b76f0fa" xsi:nil="true"/>
    <Commentaar xmlns="da09f99c-91ac-4bd6-bbc0-b0050b76f0fa" xsi:nil="true"/>
    <Document_x0020_type xmlns="da09f99c-91ac-4bd6-bbc0-b0050b76f0fa" xsi:nil="true"/>
    <_x0078_ia6 xmlns="da09f99c-91ac-4bd6-bbc0-b0050b76f0fa" xsi:nil="true"/>
    <Author0 xmlns="da09f99c-91ac-4bd6-bbc0-b0050b76f0fa">
      <UserInfo>
        <DisplayName/>
        <AccountId xsi:nil="true"/>
        <AccountType/>
      </UserInfo>
    </Author0>
  </documentManagement>
</p:properties>
</file>

<file path=customXml/itemProps1.xml><?xml version="1.0" encoding="utf-8"?>
<ds:datastoreItem xmlns:ds="http://schemas.openxmlformats.org/officeDocument/2006/customXml" ds:itemID="{2C41B039-C885-4BC4-B59F-D1D24C7B0FC0}">
  <ds:schemaRefs>
    <ds:schemaRef ds:uri="http://schemas.microsoft.com/sharepoint/v3/contenttype/forms"/>
  </ds:schemaRefs>
</ds:datastoreItem>
</file>

<file path=customXml/itemProps2.xml><?xml version="1.0" encoding="utf-8"?>
<ds:datastoreItem xmlns:ds="http://schemas.openxmlformats.org/officeDocument/2006/customXml" ds:itemID="{510CF0AC-E87A-4B86-9CDD-7F73C02C6E84}">
  <ds:schemaRefs>
    <ds:schemaRef ds:uri="6bfe446c-0c35-4f09-a69d-480fa4ae719a"/>
    <ds:schemaRef ds:uri="da09f99c-91ac-4bd6-bbc0-b0050b76f0f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0237820-0261-4C6A-8120-ADA45D71D7C3}">
  <ds:schemaRefs>
    <ds:schemaRef ds:uri="6bfe446c-0c35-4f09-a69d-480fa4ae719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a09f99c-91ac-4bd6-bbc0-b0050b76f0f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24</TotalTime>
  <Words>4220</Words>
  <Application>Microsoft Office PowerPoint</Application>
  <PresentationFormat>Widescreen</PresentationFormat>
  <Paragraphs>341</Paragraphs>
  <Slides>13</Slides>
  <Notes>1</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Lucida Fax</vt:lpstr>
      <vt:lpstr>Lucida Sans Unicode</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Hardon</dc:creator>
  <cp:lastModifiedBy>Anne Hardon</cp:lastModifiedBy>
  <cp:revision>2</cp:revision>
  <dcterms:created xsi:type="dcterms:W3CDTF">2022-02-02T22:03:14Z</dcterms:created>
  <dcterms:modified xsi:type="dcterms:W3CDTF">2022-03-01T10:19:02Z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0x01010021F7EBF9236DA44C959E7FD4AD742463</vt:lpwstr>
  </property>
</Properties>
</file>